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6"/>
  </p:notesMasterIdLst>
  <p:handoutMasterIdLst>
    <p:handoutMasterId r:id="rId37"/>
  </p:handoutMasterIdLst>
  <p:sldIdLst>
    <p:sldId id="328" r:id="rId2"/>
    <p:sldId id="503" r:id="rId3"/>
    <p:sldId id="485" r:id="rId4"/>
    <p:sldId id="422" r:id="rId5"/>
    <p:sldId id="488" r:id="rId6"/>
    <p:sldId id="489" r:id="rId7"/>
    <p:sldId id="490" r:id="rId8"/>
    <p:sldId id="491" r:id="rId9"/>
    <p:sldId id="501" r:id="rId10"/>
    <p:sldId id="500" r:id="rId11"/>
    <p:sldId id="492" r:id="rId12"/>
    <p:sldId id="496" r:id="rId13"/>
    <p:sldId id="499" r:id="rId14"/>
    <p:sldId id="493" r:id="rId15"/>
    <p:sldId id="514" r:id="rId16"/>
    <p:sldId id="458" r:id="rId17"/>
    <p:sldId id="497" r:id="rId18"/>
    <p:sldId id="483" r:id="rId19"/>
    <p:sldId id="484" r:id="rId20"/>
    <p:sldId id="474" r:id="rId21"/>
    <p:sldId id="471" r:id="rId22"/>
    <p:sldId id="460" r:id="rId23"/>
    <p:sldId id="476" r:id="rId24"/>
    <p:sldId id="475" r:id="rId25"/>
    <p:sldId id="477" r:id="rId26"/>
    <p:sldId id="478" r:id="rId27"/>
    <p:sldId id="515" r:id="rId28"/>
    <p:sldId id="502" r:id="rId29"/>
    <p:sldId id="410" r:id="rId30"/>
    <p:sldId id="359" r:id="rId31"/>
    <p:sldId id="516" r:id="rId32"/>
    <p:sldId id="518" r:id="rId33"/>
    <p:sldId id="517" r:id="rId34"/>
    <p:sldId id="51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79D4DED-C15A-4917-A1C2-CB065603D951}">
          <p14:sldIdLst>
            <p14:sldId id="328"/>
            <p14:sldId id="503"/>
            <p14:sldId id="485"/>
            <p14:sldId id="422"/>
            <p14:sldId id="488"/>
            <p14:sldId id="489"/>
            <p14:sldId id="490"/>
            <p14:sldId id="491"/>
            <p14:sldId id="501"/>
            <p14:sldId id="500"/>
            <p14:sldId id="492"/>
            <p14:sldId id="496"/>
            <p14:sldId id="499"/>
            <p14:sldId id="493"/>
            <p14:sldId id="514"/>
            <p14:sldId id="458"/>
            <p14:sldId id="497"/>
            <p14:sldId id="483"/>
            <p14:sldId id="484"/>
            <p14:sldId id="474"/>
            <p14:sldId id="471"/>
            <p14:sldId id="460"/>
            <p14:sldId id="476"/>
            <p14:sldId id="475"/>
            <p14:sldId id="477"/>
            <p14:sldId id="478"/>
            <p14:sldId id="515"/>
            <p14:sldId id="502"/>
            <p14:sldId id="410"/>
            <p14:sldId id="359"/>
          </p14:sldIdLst>
        </p14:section>
        <p14:section name="제목 없는 구역" id="{D021C70D-F16F-44EA-8882-C67E16865ED0}">
          <p14:sldIdLst>
            <p14:sldId id="516"/>
            <p14:sldId id="518"/>
            <p14:sldId id="517"/>
            <p14:sldId id="5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 지용" initials="신지" lastIdx="2" clrIdx="0">
    <p:extLst>
      <p:ext uri="{19B8F6BF-5375-455C-9EA6-DF929625EA0E}">
        <p15:presenceInfo xmlns:p15="http://schemas.microsoft.com/office/powerpoint/2012/main" userId="bdb063194f4d31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000"/>
    <a:srgbClr val="AE9A5A"/>
    <a:srgbClr val="EE381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88192" autoAdjust="0"/>
  </p:normalViewPr>
  <p:slideViewPr>
    <p:cSldViewPr snapToGrid="0">
      <p:cViewPr varScale="1">
        <p:scale>
          <a:sx n="101" d="100"/>
          <a:sy n="101" d="100"/>
        </p:scale>
        <p:origin x="21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20BC5E0-8019-4195-A43F-47C3DC565C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15583B-00FE-429C-BDA5-0DBE1844BB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C936E-06C4-4DD6-8DA4-9AEBECF41A0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C17259-A4A8-4A53-85AD-AAB858C28E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42C90D-B9E1-4DB5-83DD-1F23733391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FC548-F0B1-40A4-AE66-BE7BB1152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307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8:28:08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33:21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33:22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33:23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9296F9B-E49D-4D5C-8644-89DAE5079D1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9660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3285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5871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8077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48628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1210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8542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86854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9803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4084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1224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66883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933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37293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2753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20463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2861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65563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71417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22288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6340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1365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72456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9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-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The training of procedure for  is to maximize the probability of D making a mistake. This framework corresponds to a minimax two-player game.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In the space of arbitrary functions G and D, a unique solution exists, with G recovering the training data distribution and D equal to ½ everywhere.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945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46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92D5BF4-189D-401E-8469-D45ABC141532}" type="slidenum">
              <a:rPr lang="en-US" sz="1200" b="0" strike="noStrike" spc="-1">
                <a:latin typeface="Times New Roman"/>
              </a:rPr>
              <a:t>30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38669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9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-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The training of procedure for  is to maximize the probability of D making a mistake. This framework corresponds to a minimax two-player game.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In the space of arbitrary functions G and D, a unique solution exists, with G recovering the training data distribution and D equal to ½ everywhere.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945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46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92D5BF4-189D-401E-8469-D45ABC141532}" type="slidenum">
              <a:rPr lang="en-US" sz="1200" b="0" strike="noStrike" spc="-1">
                <a:latin typeface="Times New Roman"/>
              </a:rPr>
              <a:t>31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0814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9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-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The training of procedure for  is to maximize the probability of D making a mistake. This framework corresponds to a minimax two-player game.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In the space of arbitrary functions G and D, a unique solution exists, with G recovering the training data distribution and D equal to ½ everywhere.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945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46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92D5BF4-189D-401E-8469-D45ABC141532}" type="slidenum">
              <a:rPr lang="en-US" sz="1200" b="0" strike="noStrike" spc="-1">
                <a:latin typeface="Times New Roman"/>
              </a:rPr>
              <a:t>32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661046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9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-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The training of procedure for  is to maximize the probability of D making a mistake. This framework corresponds to a minimax two-player game.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In the space of arbitrary functions G and D, a unique solution exists, with G recovering the training data distribution and D equal to ½ everywhere.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945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46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92D5BF4-189D-401E-8469-D45ABC141532}" type="slidenum">
              <a:rPr lang="en-US" sz="1200" b="0" strike="noStrike" spc="-1">
                <a:latin typeface="Times New Roman"/>
              </a:rPr>
              <a:t>33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17732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9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-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The training of procedure for  is to maximize the probability of D making a mistake. This framework corresponds to a minimax two-player game.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In the space of arbitrary functions G and D, a unique solution exists, with G recovering the training data distribution and D equal to ½ everywhere.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945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46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92D5BF4-189D-401E-8469-D45ABC141532}" type="slidenum">
              <a:rPr lang="en-US" sz="1200" b="0" strike="noStrike" spc="-1">
                <a:latin typeface="Times New Roman"/>
              </a:rPr>
              <a:t>34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5676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6090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0854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5785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6254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0278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8855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45417B5-5A85-4E30-B445-4D89373736E7}" type="datetime1">
              <a:rPr lang="en-US" sz="1200" b="0" strike="noStrike" spc="-1">
                <a:solidFill>
                  <a:srgbClr val="8B8B8B"/>
                </a:solidFill>
                <a:latin typeface="Calibri"/>
              </a:rPr>
              <a:t>1/10/2023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15DCCFA-0A19-4F8B-92DE-A7B7D545EEDE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2.png"/><Relationship Id="rId13" Type="http://schemas.openxmlformats.org/officeDocument/2006/relationships/image" Target="../media/image20.png"/><Relationship Id="rId3" Type="http://schemas.openxmlformats.org/officeDocument/2006/relationships/image" Target="../media/image1.tif"/><Relationship Id="rId7" Type="http://schemas.openxmlformats.org/officeDocument/2006/relationships/image" Target="../media/image1211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3.png"/><Relationship Id="rId11" Type="http://schemas.openxmlformats.org/officeDocument/2006/relationships/image" Target="../media/image18.png"/><Relationship Id="rId5" Type="http://schemas.openxmlformats.org/officeDocument/2006/relationships/image" Target="../media/image16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411.pn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tif"/><Relationship Id="rId7" Type="http://schemas.openxmlformats.org/officeDocument/2006/relationships/image" Target="../media/image41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11" Type="http://schemas.openxmlformats.org/officeDocument/2006/relationships/image" Target="../media/image420.png"/><Relationship Id="rId5" Type="http://schemas.openxmlformats.org/officeDocument/2006/relationships/image" Target="../media/image390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tif"/><Relationship Id="rId7" Type="http://schemas.openxmlformats.org/officeDocument/2006/relationships/image" Target="../media/image184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0.png"/><Relationship Id="rId11" Type="http://schemas.openxmlformats.org/officeDocument/2006/relationships/image" Target="../media/image480.png"/><Relationship Id="rId5" Type="http://schemas.openxmlformats.org/officeDocument/2006/relationships/image" Target="../media/image450.pn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3" Type="http://schemas.openxmlformats.org/officeDocument/2006/relationships/image" Target="../media/image1.tif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9.png"/><Relationship Id="rId5" Type="http://schemas.openxmlformats.org/officeDocument/2006/relationships/image" Target="../media/image24.png"/><Relationship Id="rId1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27.png"/><Relationship Id="rId14" Type="http://schemas.openxmlformats.org/officeDocument/2006/relationships/image" Target="../media/image2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tif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0.png"/><Relationship Id="rId5" Type="http://schemas.openxmlformats.org/officeDocument/2006/relationships/image" Target="../media/image25.png"/><Relationship Id="rId10" Type="http://schemas.openxmlformats.org/officeDocument/2006/relationships/customXml" Target="../ink/ink4.xml"/><Relationship Id="rId4" Type="http://schemas.openxmlformats.org/officeDocument/2006/relationships/image" Target="../media/image2.png"/><Relationship Id="rId9" Type="http://schemas.openxmlformats.org/officeDocument/2006/relationships/customXml" Target="../ink/ink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tif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911.12126" TargetMode="External"/><Relationship Id="rId3" Type="http://schemas.openxmlformats.org/officeDocument/2006/relationships/image" Target="../media/image1.tif"/><Relationship Id="rId7" Type="http://schemas.openxmlformats.org/officeDocument/2006/relationships/hyperlink" Target="https://arxiv.org/abs/1611.01144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905.01786" TargetMode="External"/><Relationship Id="rId11" Type="http://schemas.openxmlformats.org/officeDocument/2006/relationships/hyperlink" Target="https://arxiv.org/abs/1808.05377" TargetMode="External"/><Relationship Id="rId5" Type="http://schemas.openxmlformats.org/officeDocument/2006/relationships/hyperlink" Target="https://arxiv.org/abs/1806.09055" TargetMode="External"/><Relationship Id="rId10" Type="http://schemas.openxmlformats.org/officeDocument/2006/relationships/hyperlink" Target="https://arxiv.org/abs/1908.00709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arxiv.org/abs/2203.0166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7240" y="3977640"/>
            <a:ext cx="9029520" cy="2471386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동서대학교 컴퓨터공학과</a:t>
            </a:r>
            <a:endParaRPr lang="en-US" altLang="ko-KR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석사 과정 신지용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지도교수 </a:t>
            </a:r>
            <a:r>
              <a:rPr lang="ko-KR" altLang="en-US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강대기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2023.1.10</a:t>
            </a: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454066"/>
            <a:ext cx="9144000" cy="403934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EB3FE-8075-4EFF-89EF-E3EF337FCC5C}"/>
              </a:ext>
            </a:extLst>
          </p:cNvPr>
          <p:cNvSpPr txBox="1"/>
          <p:nvPr/>
        </p:nvSpPr>
        <p:spPr>
          <a:xfrm>
            <a:off x="-199024" y="47916"/>
            <a:ext cx="623411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9160" lvl="4" algn="ct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z="20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spc="-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3B517-AB6B-46FF-87FD-07FBC6442524}"/>
              </a:ext>
            </a:extLst>
          </p:cNvPr>
          <p:cNvSpPr txBox="1"/>
          <p:nvPr/>
        </p:nvSpPr>
        <p:spPr>
          <a:xfrm>
            <a:off x="933794" y="1893569"/>
            <a:ext cx="72760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미분가능 아키텍처 검색에서의 온도 </a:t>
            </a:r>
            <a:r>
              <a:rPr lang="ko-KR" altLang="en-US" sz="4800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감쇠법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F5A4022-2B1F-4CE6-B216-30F06F6A2B36}"/>
                  </a:ext>
                </a:extLst>
              </p14:cNvPr>
              <p14:cNvContentPartPr/>
              <p14:nvPr/>
            </p14:nvContentPartPr>
            <p14:xfrm>
              <a:off x="-1543110" y="885315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F5A4022-2B1F-4CE6-B216-30F06F6A2B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552110" y="87667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5031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1091826" y="1022595"/>
            <a:ext cx="6315841" cy="5104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 lnSpcReduction="10000"/>
          </a:bodyPr>
          <a:lstStyle/>
          <a:p>
            <a:pPr marL="457560" lvl="1" algn="ctr">
              <a:spcBef>
                <a:spcPts val="1001"/>
              </a:spcBef>
              <a:buClr>
                <a:srgbClr val="000000"/>
              </a:buClr>
            </a:pPr>
            <a:r>
              <a:rPr lang="en-US" sz="32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DARTS</a:t>
            </a:r>
            <a:r>
              <a:rPr lang="ko-KR" altLang="en-US" sz="32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ko-KR" altLang="en-US" sz="3200" b="1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근사법</a:t>
            </a:r>
            <a:endParaRPr lang="en-US" sz="32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미분가능 아키텍처 검색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(DARTS) (3/8)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B35DFB-60AB-4629-8815-4853B145F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743" y="3707571"/>
            <a:ext cx="8095017" cy="8302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1EE235-53E6-423B-80D7-573FC9482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113" y="2075443"/>
            <a:ext cx="4582164" cy="10383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7D08A8-2A2F-4ABC-B98F-A1F7B4AF6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743" y="3070731"/>
            <a:ext cx="6516009" cy="6573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2B02C4-9ED7-4026-BCB5-623F29CAF3D2}"/>
              </a:ext>
            </a:extLst>
          </p:cNvPr>
          <p:cNvSpPr txBox="1"/>
          <p:nvPr/>
        </p:nvSpPr>
        <p:spPr>
          <a:xfrm>
            <a:off x="589679" y="4887553"/>
            <a:ext cx="7964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내부 파라미터를 업데이트 한 후 외부 파라미터 업데이트</a:t>
            </a:r>
            <a:r>
              <a:rPr lang="en-US" altLang="ko-KR" dirty="0"/>
              <a:t> (</a:t>
            </a:r>
            <a:r>
              <a:rPr lang="ko-KR" altLang="en-US" dirty="0" err="1"/>
              <a:t>양단식</a:t>
            </a:r>
            <a:r>
              <a:rPr lang="ko-KR" altLang="en-US" dirty="0"/>
              <a:t> 최적화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식 </a:t>
            </a:r>
            <a:r>
              <a:rPr lang="en-US" altLang="ko-KR" dirty="0"/>
              <a:t>2)</a:t>
            </a:r>
            <a:r>
              <a:rPr lang="ko-KR" altLang="en-US" dirty="0"/>
              <a:t>와 </a:t>
            </a:r>
            <a:r>
              <a:rPr lang="en-US" altLang="ko-KR" dirty="0"/>
              <a:t>3)</a:t>
            </a:r>
            <a:r>
              <a:rPr lang="ko-KR" altLang="en-US" dirty="0"/>
              <a:t>은 알고리즘에 소개된 식 </a:t>
            </a:r>
            <a:r>
              <a:rPr lang="en-US" altLang="ko-KR" dirty="0"/>
              <a:t>1)</a:t>
            </a:r>
            <a:r>
              <a:rPr lang="ko-KR" altLang="en-US" dirty="0"/>
              <a:t>로 인해 유도된 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양단식</a:t>
            </a:r>
            <a:r>
              <a:rPr lang="ko-KR" altLang="en-US" dirty="0"/>
              <a:t> 최적화를 유한 차분법을 통해 근사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라플라시안</a:t>
            </a:r>
            <a:r>
              <a:rPr lang="ko-KR" altLang="en-US" dirty="0"/>
              <a:t> 연산자로 인한 지연을 델 연산자로 근사하여 시간을 단축시킴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ADB3ED-1F15-442C-B1DA-56946F644CCF}"/>
              </a:ext>
            </a:extLst>
          </p:cNvPr>
          <p:cNvSpPr txBox="1"/>
          <p:nvPr/>
        </p:nvSpPr>
        <p:spPr>
          <a:xfrm>
            <a:off x="300930" y="2272965"/>
            <a:ext cx="534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A2EB53-7A5A-4B5A-818D-B7A2F9E35E84}"/>
              </a:ext>
            </a:extLst>
          </p:cNvPr>
          <p:cNvSpPr txBox="1"/>
          <p:nvPr/>
        </p:nvSpPr>
        <p:spPr>
          <a:xfrm>
            <a:off x="313560" y="3093948"/>
            <a:ext cx="534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8E5918-D5A8-43A6-920A-EA7020DD43DD}"/>
              </a:ext>
            </a:extLst>
          </p:cNvPr>
          <p:cNvSpPr txBox="1"/>
          <p:nvPr/>
        </p:nvSpPr>
        <p:spPr>
          <a:xfrm>
            <a:off x="313560" y="3861090"/>
            <a:ext cx="534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988327-7CE2-4DFB-A679-1A12E12217AC}"/>
              </a:ext>
            </a:extLst>
          </p:cNvPr>
          <p:cNvSpPr txBox="1"/>
          <p:nvPr/>
        </p:nvSpPr>
        <p:spPr>
          <a:xfrm>
            <a:off x="57240" y="6600036"/>
            <a:ext cx="9029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200" i="0" dirty="0">
                <a:solidFill>
                  <a:schemeClr val="bg1"/>
                </a:solidFill>
                <a:effectLst/>
                <a:latin typeface="Lucida Grande"/>
              </a:rPr>
              <a:t>출처</a:t>
            </a:r>
            <a:r>
              <a:rPr lang="en-US" altLang="ko-KR" sz="1200" i="0" dirty="0">
                <a:solidFill>
                  <a:schemeClr val="bg1"/>
                </a:solidFill>
                <a:effectLst/>
                <a:latin typeface="Lucida Grande"/>
              </a:rPr>
              <a:t>: </a:t>
            </a:r>
            <a:r>
              <a:rPr lang="en-US" sz="1200" i="0" dirty="0">
                <a:solidFill>
                  <a:schemeClr val="bg1"/>
                </a:solidFill>
                <a:effectLst/>
                <a:latin typeface="Lucida Grande"/>
              </a:rPr>
              <a:t>DARTS: Differentiable Architecture Search</a:t>
            </a: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FDF937C2-B20F-4EC2-A4F8-96EAACB9A4BC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" name="TextShape 3">
            <a:extLst>
              <a:ext uri="{FF2B5EF4-FFF2-40B4-BE49-F238E27FC236}">
                <a16:creationId xmlns:a16="http://schemas.microsoft.com/office/drawing/2014/main" id="{D0D20B44-8D23-41C8-A34C-C34C55B23825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10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6598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미분가능 아키텍처 검색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(DARTS) (4/8)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FAB21B59-A79C-4C7E-80B6-87BBF9AD374A}"/>
                  </a:ext>
                </a:extLst>
              </p:cNvPr>
              <p:cNvSpPr txBox="1"/>
              <p:nvPr/>
            </p:nvSpPr>
            <p:spPr>
              <a:xfrm>
                <a:off x="1431085" y="4383431"/>
                <a:ext cx="43440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Gigi" panose="04040504061007020D02" pitchFamily="82" charset="0"/>
                  </a:rPr>
                  <a:t> 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j-lt"/>
                  </a:rPr>
                  <a:t> </a:t>
                </a:r>
                <a:r>
                  <a:rPr lang="ko-KR" altLang="en-US" dirty="0">
                    <a:latin typeface="+mj-lt"/>
                  </a:rPr>
                  <a:t>번째 간선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Gigi" panose="04040504061007020D02" pitchFamily="82" charset="0"/>
                  </a:rPr>
                  <a:t> 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  <a:r>
                  <a:rPr lang="ko-KR" altLang="en-US" dirty="0"/>
                  <a:t>번째 간선의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+mj-lt"/>
                  </a:rPr>
                  <a:t> </a:t>
                </a:r>
                <a:r>
                  <a:rPr lang="ko-KR" altLang="en-US" dirty="0">
                    <a:latin typeface="+mj-lt"/>
                  </a:rPr>
                  <a:t>번째 연산자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FAB21B59-A79C-4C7E-80B6-87BBF9AD3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085" y="4383431"/>
                <a:ext cx="4344018" cy="646331"/>
              </a:xfrm>
              <a:prstGeom prst="rect">
                <a:avLst/>
              </a:prstGeom>
              <a:blipFill>
                <a:blip r:embed="rId5"/>
                <a:stretch>
                  <a:fillRect l="-421" t="-8491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2138DBF9-E8C8-4B74-9F0E-FB6ABF441BA9}"/>
              </a:ext>
            </a:extLst>
          </p:cNvPr>
          <p:cNvGrpSpPr/>
          <p:nvPr/>
        </p:nvGrpSpPr>
        <p:grpSpPr>
          <a:xfrm>
            <a:off x="1396915" y="2241715"/>
            <a:ext cx="6349810" cy="521961"/>
            <a:chOff x="654120" y="4677734"/>
            <a:chExt cx="6349810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2F072EB5-D5E1-48CC-A12D-7107809FB8EA}"/>
                    </a:ext>
                  </a:extLst>
                </p:cNvPr>
                <p:cNvSpPr/>
                <p:nvPr/>
              </p:nvSpPr>
              <p:spPr>
                <a:xfrm>
                  <a:off x="654120" y="4677734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2F072EB5-D5E1-48CC-A12D-7107809FB8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120" y="4677734"/>
                  <a:ext cx="562740" cy="5086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6B964C80-2165-4103-8CA2-04AB5EB7C67E}"/>
                    </a:ext>
                  </a:extLst>
                </p:cNvPr>
                <p:cNvSpPr/>
                <p:nvPr/>
              </p:nvSpPr>
              <p:spPr>
                <a:xfrm>
                  <a:off x="2578929" y="4691069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6B964C80-2165-4103-8CA2-04AB5EB7C6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929" y="4691069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CED09184-9A96-4310-8306-1E160FEF9147}"/>
                    </a:ext>
                  </a:extLst>
                </p:cNvPr>
                <p:cNvSpPr/>
                <p:nvPr/>
              </p:nvSpPr>
              <p:spPr>
                <a:xfrm>
                  <a:off x="4491075" y="4691069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CED09184-9A96-4310-8306-1E160FEF91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1075" y="4691069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 l="-104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FCA077C-7A90-4F35-BC50-665B21BC2F99}"/>
                </a:ext>
              </a:extLst>
            </p:cNvPr>
            <p:cNvGrpSpPr/>
            <p:nvPr/>
          </p:nvGrpSpPr>
          <p:grpSpPr>
            <a:xfrm>
              <a:off x="1216854" y="4721543"/>
              <a:ext cx="1362078" cy="421007"/>
              <a:chOff x="1216857" y="4747260"/>
              <a:chExt cx="1362078" cy="421007"/>
            </a:xfrm>
          </p:grpSpPr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1CFFCBB9-8858-42DA-BBF7-465AE510EC95}"/>
                  </a:ext>
                </a:extLst>
              </p:cNvPr>
              <p:cNvSpPr/>
              <p:nvPr/>
            </p:nvSpPr>
            <p:spPr>
              <a:xfrm>
                <a:off x="1216859" y="4871087"/>
                <a:ext cx="1362075" cy="60960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FFFF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9F2F3919-2499-4381-BC10-EE1B812848CC}"/>
                  </a:ext>
                </a:extLst>
              </p:cNvPr>
              <p:cNvSpPr/>
              <p:nvPr/>
            </p:nvSpPr>
            <p:spPr>
              <a:xfrm>
                <a:off x="1216858" y="4996818"/>
                <a:ext cx="1362075" cy="45719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DCC5CB45-C32C-42E0-860E-842CA86BC073}"/>
                  </a:ext>
                </a:extLst>
              </p:cNvPr>
              <p:cNvSpPr/>
              <p:nvPr/>
            </p:nvSpPr>
            <p:spPr>
              <a:xfrm>
                <a:off x="1216859" y="4747260"/>
                <a:ext cx="1362076" cy="125731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6D9F499D-A98C-4429-93D0-FCBE618F79B4}"/>
                  </a:ext>
                </a:extLst>
              </p:cNvPr>
              <p:cNvSpPr/>
              <p:nvPr/>
            </p:nvSpPr>
            <p:spPr>
              <a:xfrm>
                <a:off x="1216857" y="5065397"/>
                <a:ext cx="1362075" cy="102870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75D63F7-AB60-4379-99EA-C4C6E9580BBC}"/>
                </a:ext>
              </a:extLst>
            </p:cNvPr>
            <p:cNvGrpSpPr/>
            <p:nvPr/>
          </p:nvGrpSpPr>
          <p:grpSpPr>
            <a:xfrm>
              <a:off x="3141660" y="4721543"/>
              <a:ext cx="1362078" cy="421007"/>
              <a:chOff x="1216857" y="4747260"/>
              <a:chExt cx="1362078" cy="421007"/>
            </a:xfrm>
          </p:grpSpPr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3102AE56-220E-43A7-89E1-C0C5053BDED5}"/>
                  </a:ext>
                </a:extLst>
              </p:cNvPr>
              <p:cNvSpPr/>
              <p:nvPr/>
            </p:nvSpPr>
            <p:spPr>
              <a:xfrm>
                <a:off x="1216859" y="4871087"/>
                <a:ext cx="1362075" cy="60960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FFFF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2EE891C9-17A4-47CC-A02D-A25BB74E1BB8}"/>
                  </a:ext>
                </a:extLst>
              </p:cNvPr>
              <p:cNvSpPr/>
              <p:nvPr/>
            </p:nvSpPr>
            <p:spPr>
              <a:xfrm>
                <a:off x="1216858" y="4996818"/>
                <a:ext cx="1362075" cy="45719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E2E2CE5B-C220-409D-B5CE-F5128EB14F20}"/>
                  </a:ext>
                </a:extLst>
              </p:cNvPr>
              <p:cNvSpPr/>
              <p:nvPr/>
            </p:nvSpPr>
            <p:spPr>
              <a:xfrm>
                <a:off x="1216859" y="4747260"/>
                <a:ext cx="1362076" cy="125731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358ED675-1C9C-46BD-A071-C55AB5C40356}"/>
                  </a:ext>
                </a:extLst>
              </p:cNvPr>
              <p:cNvSpPr/>
              <p:nvPr/>
            </p:nvSpPr>
            <p:spPr>
              <a:xfrm>
                <a:off x="1216857" y="5065397"/>
                <a:ext cx="1362075" cy="102870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3761232-1BD0-4030-9D5B-F69EC6910B98}"/>
                    </a:ext>
                  </a:extLst>
                </p:cNvPr>
                <p:cNvSpPr/>
                <p:nvPr/>
              </p:nvSpPr>
              <p:spPr>
                <a:xfrm>
                  <a:off x="6441190" y="4677734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3761232-1BD0-4030-9D5B-F69EC6910B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1190" y="4677734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35637A12-98D4-46EA-8F9B-B8AF17D8ADD3}"/>
                </a:ext>
              </a:extLst>
            </p:cNvPr>
            <p:cNvGrpSpPr/>
            <p:nvPr/>
          </p:nvGrpSpPr>
          <p:grpSpPr>
            <a:xfrm>
              <a:off x="5066465" y="4720592"/>
              <a:ext cx="1362078" cy="421007"/>
              <a:chOff x="1216857" y="4747260"/>
              <a:chExt cx="1362078" cy="421007"/>
            </a:xfrm>
          </p:grpSpPr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86B84182-3CC9-4A36-8F1C-8B34B75ECE80}"/>
                  </a:ext>
                </a:extLst>
              </p:cNvPr>
              <p:cNvSpPr/>
              <p:nvPr/>
            </p:nvSpPr>
            <p:spPr>
              <a:xfrm>
                <a:off x="1216859" y="4871087"/>
                <a:ext cx="1362075" cy="60960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FFFF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4E875FC9-55AE-46EE-B713-3BE1DCEE6DCB}"/>
                  </a:ext>
                </a:extLst>
              </p:cNvPr>
              <p:cNvSpPr/>
              <p:nvPr/>
            </p:nvSpPr>
            <p:spPr>
              <a:xfrm>
                <a:off x="1216858" y="4996818"/>
                <a:ext cx="1362075" cy="45719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7E02F3CC-B5A3-4369-BF69-7C58494B74C8}"/>
                  </a:ext>
                </a:extLst>
              </p:cNvPr>
              <p:cNvSpPr/>
              <p:nvPr/>
            </p:nvSpPr>
            <p:spPr>
              <a:xfrm>
                <a:off x="1216859" y="4747260"/>
                <a:ext cx="1362076" cy="125731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409E80D9-0384-4385-82C1-3EFDAC914391}"/>
                  </a:ext>
                </a:extLst>
              </p:cNvPr>
              <p:cNvSpPr/>
              <p:nvPr/>
            </p:nvSpPr>
            <p:spPr>
              <a:xfrm>
                <a:off x="1216857" y="5065397"/>
                <a:ext cx="1362075" cy="102870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082452E-6A84-452B-8A6B-6315172F55FF}"/>
              </a:ext>
            </a:extLst>
          </p:cNvPr>
          <p:cNvGrpSpPr/>
          <p:nvPr/>
        </p:nvGrpSpPr>
        <p:grpSpPr>
          <a:xfrm>
            <a:off x="754736" y="796613"/>
            <a:ext cx="5133975" cy="1200329"/>
            <a:chOff x="654120" y="1713148"/>
            <a:chExt cx="5133975" cy="12003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EABE8E-511F-4E37-994A-628ADEA8D4C0}"/>
                </a:ext>
              </a:extLst>
            </p:cNvPr>
            <p:cNvSpPr txBox="1"/>
            <p:nvPr/>
          </p:nvSpPr>
          <p:spPr>
            <a:xfrm>
              <a:off x="654120" y="1713148"/>
              <a:ext cx="51339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Operation pool = [Convolution,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Pooling,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Skip,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Dilation]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D54EF2BA-C2AF-4737-AAF2-72D0280E0D38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1897439"/>
              <a:ext cx="504825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19CCC61-EC11-4FFC-8FC0-6448D8C0ADA6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2183189"/>
              <a:ext cx="504825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646BFB77-A85C-4DAA-9E29-6E39C192EE02}"/>
                </a:ext>
              </a:extLst>
            </p:cNvPr>
            <p:cNvCxnSpPr>
              <a:cxnSpLocks/>
            </p:cNvCxnSpPr>
            <p:nvPr/>
          </p:nvCxnSpPr>
          <p:spPr>
            <a:xfrm>
              <a:off x="4060667" y="2453776"/>
              <a:ext cx="504825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708B37A9-49FF-41D8-B1EA-375F7568A79E}"/>
                </a:ext>
              </a:extLst>
            </p:cNvPr>
            <p:cNvCxnSpPr>
              <a:cxnSpLocks/>
            </p:cNvCxnSpPr>
            <p:nvPr/>
          </p:nvCxnSpPr>
          <p:spPr>
            <a:xfrm>
              <a:off x="4060666" y="2764214"/>
              <a:ext cx="504825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D3FE6C7-533E-4B71-9A21-6F13BE1CEA5A}"/>
              </a:ext>
            </a:extLst>
          </p:cNvPr>
          <p:cNvGrpSpPr/>
          <p:nvPr/>
        </p:nvGrpSpPr>
        <p:grpSpPr>
          <a:xfrm>
            <a:off x="1314792" y="2951445"/>
            <a:ext cx="6791586" cy="1272262"/>
            <a:chOff x="1328337" y="2891237"/>
            <a:chExt cx="6791586" cy="1272262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DF18CEE-05D2-46FC-9B7C-E19F3F013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28337" y="2891237"/>
              <a:ext cx="4984835" cy="12722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70B1C810-99C1-43A3-B3CA-2A6F0233CB88}"/>
                    </a:ext>
                  </a:extLst>
                </p:cNvPr>
                <p:cNvSpPr txBox="1"/>
                <p:nvPr/>
              </p:nvSpPr>
              <p:spPr>
                <a:xfrm>
                  <a:off x="5538404" y="3282141"/>
                  <a:ext cx="2581519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70B1C810-99C1-43A3-B3CA-2A6F0233CB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8404" y="3282141"/>
                  <a:ext cx="2581519" cy="430887"/>
                </a:xfrm>
                <a:prstGeom prst="rect">
                  <a:avLst/>
                </a:prstGeom>
                <a:blipFill>
                  <a:blip r:embed="rId11"/>
                  <a:stretch>
                    <a:fillRect b="-28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CustomShape 2">
            <a:extLst>
              <a:ext uri="{FF2B5EF4-FFF2-40B4-BE49-F238E27FC236}">
                <a16:creationId xmlns:a16="http://schemas.microsoft.com/office/drawing/2014/main" id="{607B736C-6196-4398-9B81-FEB1378388B7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TextShape 3">
            <a:extLst>
              <a:ext uri="{FF2B5EF4-FFF2-40B4-BE49-F238E27FC236}">
                <a16:creationId xmlns:a16="http://schemas.microsoft.com/office/drawing/2014/main" id="{34EC9FB9-5E97-416C-88FF-582BA2859C36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11</a:t>
            </a:fld>
            <a:endParaRPr lang="en-US" sz="1200" b="0" strike="noStrike" spc="-1" dirty="0">
              <a:latin typeface="Times New Roman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479A897-578B-4B8D-ADE9-066AE22121CD}"/>
              </a:ext>
            </a:extLst>
          </p:cNvPr>
          <p:cNvGrpSpPr/>
          <p:nvPr/>
        </p:nvGrpSpPr>
        <p:grpSpPr>
          <a:xfrm>
            <a:off x="1328337" y="5088258"/>
            <a:ext cx="7693723" cy="1372676"/>
            <a:chOff x="1004028" y="5239373"/>
            <a:chExt cx="7693723" cy="137267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1610E63-B58A-49E1-B008-29FEB4AED8BA}"/>
                </a:ext>
              </a:extLst>
            </p:cNvPr>
            <p:cNvGrpSpPr/>
            <p:nvPr/>
          </p:nvGrpSpPr>
          <p:grpSpPr>
            <a:xfrm>
              <a:off x="1130001" y="5239373"/>
              <a:ext cx="7567750" cy="1372676"/>
              <a:chOff x="587961" y="4132300"/>
              <a:chExt cx="8122560" cy="169411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CF592B4-65E2-4D13-B48C-87F78C542E37}"/>
                  </a:ext>
                </a:extLst>
              </p:cNvPr>
              <p:cNvSpPr txBox="1"/>
              <p:nvPr/>
            </p:nvSpPr>
            <p:spPr>
              <a:xfrm>
                <a:off x="1248698" y="4132300"/>
                <a:ext cx="6612500" cy="49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times new"/>
                  </a:rPr>
                  <a:t>  :  </a:t>
                </a:r>
                <a:r>
                  <a:rPr lang="ko-KR" altLang="en-US" sz="2000" dirty="0">
                    <a:latin typeface="times new"/>
                  </a:rPr>
                  <a:t>검색할 연산자 집합 </a:t>
                </a:r>
                <a:r>
                  <a:rPr lang="en-US" altLang="ko-KR" sz="2000" dirty="0">
                    <a:latin typeface="times new"/>
                  </a:rPr>
                  <a:t>O</a:t>
                </a:r>
                <a:r>
                  <a:rPr lang="ko-KR" altLang="en-US" sz="2000" dirty="0">
                    <a:latin typeface="times new"/>
                  </a:rPr>
                  <a:t>에서 선택된 </a:t>
                </a:r>
                <a:r>
                  <a:rPr lang="en-US" altLang="ko-KR" sz="2000" dirty="0">
                    <a:latin typeface="times new"/>
                  </a:rPr>
                  <a:t>k</a:t>
                </a:r>
                <a:r>
                  <a:rPr lang="ko-KR" altLang="en-US" sz="2000" dirty="0">
                    <a:latin typeface="times new"/>
                  </a:rPr>
                  <a:t>번째 연산자</a:t>
                </a:r>
              </a:p>
            </p:txBody>
          </p: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274F31FE-A2A0-4044-BA26-B0FFBD30E9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26773" t="454"/>
              <a:stretch/>
            </p:blipFill>
            <p:spPr>
              <a:xfrm>
                <a:off x="795776" y="4236444"/>
                <a:ext cx="609431" cy="378528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F5C7EFF4-573F-41BB-8C5F-C2B39DCD50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7961" y="5288770"/>
                <a:ext cx="840788" cy="537647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0CFE9C5-1B37-42B7-A52D-46D518C1A296}"/>
                  </a:ext>
                </a:extLst>
              </p:cNvPr>
              <p:cNvSpPr txBox="1"/>
              <p:nvPr/>
            </p:nvSpPr>
            <p:spPr>
              <a:xfrm>
                <a:off x="1419204" y="5292456"/>
                <a:ext cx="7291317" cy="49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times new"/>
                  </a:rPr>
                  <a:t>:  </a:t>
                </a:r>
                <a:r>
                  <a:rPr lang="ko-KR" altLang="en-US" sz="2000" dirty="0">
                    <a:latin typeface="times new"/>
                  </a:rPr>
                  <a:t>혼합 연산자 </a:t>
                </a:r>
                <a:r>
                  <a:rPr lang="en-US" altLang="ko-KR" sz="2000" dirty="0">
                    <a:latin typeface="times new"/>
                  </a:rPr>
                  <a:t>(Mixed operation)</a:t>
                </a:r>
              </a:p>
            </p:txBody>
          </p: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BF5DC29D-6DED-4BC3-BD1F-83686BDA9A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9797" y="4713624"/>
                <a:ext cx="845300" cy="486688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A817A9-603C-4BDA-847D-6B8B27A45697}"/>
                  </a:ext>
                </a:extLst>
              </p:cNvPr>
              <p:cNvSpPr txBox="1"/>
              <p:nvPr/>
            </p:nvSpPr>
            <p:spPr>
              <a:xfrm>
                <a:off x="1419204" y="4685256"/>
                <a:ext cx="7291317" cy="49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times new"/>
                  </a:rPr>
                  <a:t>:  </a:t>
                </a:r>
                <a:r>
                  <a:rPr lang="ko-KR" altLang="en-US" sz="2000" dirty="0">
                    <a:latin typeface="times new"/>
                  </a:rPr>
                  <a:t>아키텍처 파라미터</a:t>
                </a:r>
                <a:r>
                  <a:rPr lang="en-US" altLang="ko-KR" sz="2000" dirty="0">
                    <a:latin typeface="times new"/>
                  </a:rPr>
                  <a:t> (</a:t>
                </a:r>
                <a:r>
                  <a:rPr lang="ko-KR" altLang="en-US" sz="2000" dirty="0">
                    <a:latin typeface="times new"/>
                  </a:rPr>
                  <a:t>벡터</a:t>
                </a:r>
                <a:r>
                  <a:rPr lang="en-US" altLang="ko-KR" sz="2000" dirty="0">
                    <a:latin typeface="times new"/>
                  </a:rPr>
                  <a:t>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255AF93-1D25-43E2-8279-CB88BC568C85}"/>
                    </a:ext>
                  </a:extLst>
                </p:cNvPr>
                <p:cNvSpPr txBox="1"/>
                <p:nvPr/>
              </p:nvSpPr>
              <p:spPr>
                <a:xfrm>
                  <a:off x="1004028" y="5294431"/>
                  <a:ext cx="4113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255AF93-1D25-43E2-8279-CB88BC568C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28" y="5294431"/>
                  <a:ext cx="411314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94177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미분가능 아키텍처 검색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(DARTS) (5/8)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92994" y="300162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92994" y="300162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50" r="-660" b="-30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0000" r="-660" b="-2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2500" r="-660" b="-1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2500" r="-660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6135452" y="3263131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80723" y="2996237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80723" y="2996237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1250" r="-1290" b="-3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100000" r="-129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202500" r="-1290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7"/>
                          <a:stretch>
                            <a:fillRect l="-645" t="-302500" r="-1290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3896169" y="3059841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/>
              <p:nvPr/>
            </p:nvSpPr>
            <p:spPr>
              <a:xfrm>
                <a:off x="-575168" y="3582672"/>
                <a:ext cx="54361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           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5168" y="3582672"/>
                <a:ext cx="5436119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C416C63-0FE9-4FB6-9342-90CC02493A01}"/>
                  </a:ext>
                </a:extLst>
              </p:cNvPr>
              <p:cNvSpPr txBox="1"/>
              <p:nvPr/>
            </p:nvSpPr>
            <p:spPr>
              <a:xfrm>
                <a:off x="437970" y="5706175"/>
                <a:ext cx="82677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 C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out</a:t>
                </a:r>
                <a:endParaRPr lang="en-US" sz="2000" b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C416C63-0FE9-4FB6-9342-90CC02493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70" y="5706175"/>
                <a:ext cx="8267700" cy="400110"/>
              </a:xfrm>
              <a:prstGeom prst="rect">
                <a:avLst/>
              </a:prstGeom>
              <a:blipFill>
                <a:blip r:embed="rId1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ustomShape 2">
            <a:extLst>
              <a:ext uri="{FF2B5EF4-FFF2-40B4-BE49-F238E27FC236}">
                <a16:creationId xmlns:a16="http://schemas.microsoft.com/office/drawing/2014/main" id="{9F6BAA90-F675-48C6-8DCE-C01837B28233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TextShape 3">
            <a:extLst>
              <a:ext uri="{FF2B5EF4-FFF2-40B4-BE49-F238E27FC236}">
                <a16:creationId xmlns:a16="http://schemas.microsoft.com/office/drawing/2014/main" id="{8AC4EB7B-3B7A-48BA-A292-9C0D4D705BA5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12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2863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미분가능 아키텍처 검색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(DARTS) (6/8)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35719" y="300162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8608170"/>
                  </p:ext>
                </p:extLst>
              </p:nvPr>
            </p:nvGraphicFramePr>
            <p:xfrm>
              <a:off x="3235719" y="300162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250" r="-658" b="-30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00000" r="-658" b="-2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202500" r="-658" b="-1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302500" r="-658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5078177" y="3263131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1265707"/>
                  </p:ext>
                </p:extLst>
              </p:nvPr>
            </p:nvGraphicFramePr>
            <p:xfrm>
              <a:off x="1754042" y="3008560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1265707"/>
                  </p:ext>
                </p:extLst>
              </p:nvPr>
            </p:nvGraphicFramePr>
            <p:xfrm>
              <a:off x="1754042" y="3008560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1250" r="-1290" b="-3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100000" r="-129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202500" r="-1290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7"/>
                          <a:stretch>
                            <a:fillRect l="-645" t="-302500" r="-1290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2838894" y="3059841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8A28E15-CCAF-42AC-85BD-E07AF2F8E88E}"/>
                  </a:ext>
                </a:extLst>
              </p:cNvPr>
              <p:cNvSpPr txBox="1"/>
              <p:nvPr/>
            </p:nvSpPr>
            <p:spPr>
              <a:xfrm>
                <a:off x="437970" y="5695083"/>
                <a:ext cx="82677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 C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out</a:t>
                </a:r>
                <a:endParaRPr lang="en-US" sz="2000" b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8A28E15-CCAF-42AC-85BD-E07AF2F8E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70" y="5695083"/>
                <a:ext cx="8267700" cy="400110"/>
              </a:xfrm>
              <a:prstGeom prst="rect">
                <a:avLst/>
              </a:prstGeom>
              <a:blipFill>
                <a:blip r:embed="rId11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그림 44">
            <a:extLst>
              <a:ext uri="{FF2B5EF4-FFF2-40B4-BE49-F238E27FC236}">
                <a16:creationId xmlns:a16="http://schemas.microsoft.com/office/drawing/2014/main" id="{45109A3D-8039-400D-95D4-41E08DE491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07453" y="838591"/>
            <a:ext cx="4572000" cy="1194232"/>
          </a:xfrm>
          <a:prstGeom prst="rect">
            <a:avLst/>
          </a:prstGeom>
        </p:spPr>
      </p:pic>
      <p:sp>
        <p:nvSpPr>
          <p:cNvPr id="50" name="CustomShape 2">
            <a:extLst>
              <a:ext uri="{FF2B5EF4-FFF2-40B4-BE49-F238E27FC236}">
                <a16:creationId xmlns:a16="http://schemas.microsoft.com/office/drawing/2014/main" id="{6A6E8ADE-A201-4DA8-B64A-5929DBD7EDC1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TextShape 3">
            <a:extLst>
              <a:ext uri="{FF2B5EF4-FFF2-40B4-BE49-F238E27FC236}">
                <a16:creationId xmlns:a16="http://schemas.microsoft.com/office/drawing/2014/main" id="{AC41A4C7-BEA7-48AA-84A2-D662FFE46196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13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6799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미분가능 아키텍처 검색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(DARTS) (7/8)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8908BD-EB34-48B7-8C4B-E2954D3B4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820" y="3803483"/>
            <a:ext cx="4572000" cy="119423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226F9750-3012-4CEF-A6C3-BDD3264E99E5}"/>
              </a:ext>
            </a:extLst>
          </p:cNvPr>
          <p:cNvGrpSpPr/>
          <p:nvPr/>
        </p:nvGrpSpPr>
        <p:grpSpPr>
          <a:xfrm>
            <a:off x="801268" y="1362633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328658DA-1C5B-4D33-A2B1-11AAED8AB805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3E15C16B-68A8-4AAC-98AC-8CE5CFF7ECA9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04EF068-D9AF-45F7-AEDB-B90437DF701E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52BAE9B2-DB9E-478E-A9A9-C48491E128BC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81E5A47C-B0F3-4B98-BE23-BDC7AC978EA3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1667189A-4870-44AF-BC7E-F7390E1B8EE9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A5281E1-3235-48FA-9CF8-BD4C5894601A}"/>
              </a:ext>
            </a:extLst>
          </p:cNvPr>
          <p:cNvGrpSpPr/>
          <p:nvPr/>
        </p:nvGrpSpPr>
        <p:grpSpPr>
          <a:xfrm>
            <a:off x="4010025" y="1101996"/>
            <a:ext cx="5133975" cy="1200329"/>
            <a:chOff x="654120" y="1713148"/>
            <a:chExt cx="5133975" cy="120032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541015-5DF1-4F36-B17C-39ED686C9256}"/>
                </a:ext>
              </a:extLst>
            </p:cNvPr>
            <p:cNvSpPr txBox="1"/>
            <p:nvPr/>
          </p:nvSpPr>
          <p:spPr>
            <a:xfrm>
              <a:off x="654120" y="1713148"/>
              <a:ext cx="51339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Operation pool = [Convolution,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Pooling,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Skip,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Dilation]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67BC91A-E25D-4F93-8070-ED8170CC74A8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1897439"/>
              <a:ext cx="504825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C7D5EAA-383E-4FE7-ACB1-CD406E551E6A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2183189"/>
              <a:ext cx="504825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7E8D5BF-0D75-4825-9BAA-C9FD80063BCC}"/>
                </a:ext>
              </a:extLst>
            </p:cNvPr>
            <p:cNvCxnSpPr>
              <a:cxnSpLocks/>
            </p:cNvCxnSpPr>
            <p:nvPr/>
          </p:nvCxnSpPr>
          <p:spPr>
            <a:xfrm>
              <a:off x="4060667" y="2453776"/>
              <a:ext cx="504825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80FCD915-D8C8-49E5-B2F8-0CA3941CFFD9}"/>
                </a:ext>
              </a:extLst>
            </p:cNvPr>
            <p:cNvCxnSpPr>
              <a:cxnSpLocks/>
            </p:cNvCxnSpPr>
            <p:nvPr/>
          </p:nvCxnSpPr>
          <p:spPr>
            <a:xfrm>
              <a:off x="4060666" y="2764214"/>
              <a:ext cx="504825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26EC590-B770-4629-888E-834F8D451EC9}"/>
              </a:ext>
            </a:extLst>
          </p:cNvPr>
          <p:cNvGrpSpPr/>
          <p:nvPr/>
        </p:nvGrpSpPr>
        <p:grpSpPr>
          <a:xfrm>
            <a:off x="1122680" y="5078937"/>
            <a:ext cx="7715100" cy="1467462"/>
            <a:chOff x="982651" y="5143888"/>
            <a:chExt cx="7715100" cy="146746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6ECD350-35D3-4876-91DE-C3FA134B3F26}"/>
                </a:ext>
              </a:extLst>
            </p:cNvPr>
            <p:cNvGrpSpPr/>
            <p:nvPr/>
          </p:nvGrpSpPr>
          <p:grpSpPr>
            <a:xfrm>
              <a:off x="1113155" y="5239372"/>
              <a:ext cx="7584596" cy="1371978"/>
              <a:chOff x="569880" y="4132300"/>
              <a:chExt cx="8140641" cy="169325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3FCF1C-1859-47ED-A2D7-B4AF4FEFF678}"/>
                  </a:ext>
                </a:extLst>
              </p:cNvPr>
              <p:cNvSpPr txBox="1"/>
              <p:nvPr/>
            </p:nvSpPr>
            <p:spPr>
              <a:xfrm>
                <a:off x="1248698" y="4132300"/>
                <a:ext cx="6612500" cy="49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times new"/>
                  </a:rPr>
                  <a:t>  :  </a:t>
                </a:r>
                <a:r>
                  <a:rPr lang="ko-KR" altLang="en-US" sz="2000" dirty="0">
                    <a:latin typeface="times new"/>
                  </a:rPr>
                  <a:t>검색할 연산자 집합 </a:t>
                </a:r>
                <a:r>
                  <a:rPr lang="en-US" altLang="ko-KR" sz="2000" dirty="0">
                    <a:latin typeface="times new"/>
                  </a:rPr>
                  <a:t>O</a:t>
                </a:r>
                <a:r>
                  <a:rPr lang="ko-KR" altLang="en-US" sz="2000" dirty="0">
                    <a:latin typeface="times new"/>
                  </a:rPr>
                  <a:t>에서 선택된 </a:t>
                </a:r>
                <a:r>
                  <a:rPr lang="en-US" altLang="ko-KR" sz="2000" dirty="0">
                    <a:latin typeface="times new"/>
                  </a:rPr>
                  <a:t>k</a:t>
                </a:r>
                <a:r>
                  <a:rPr lang="ko-KR" altLang="en-US" sz="2000" dirty="0">
                    <a:latin typeface="times new"/>
                  </a:rPr>
                  <a:t>번째 연산자</a:t>
                </a:r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E92442F7-CE83-48E7-B669-1B02FF9623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6773" t="454"/>
              <a:stretch/>
            </p:blipFill>
            <p:spPr>
              <a:xfrm>
                <a:off x="792701" y="4174731"/>
                <a:ext cx="609431" cy="378528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AFFD144-2F3F-40C5-A4E8-E79FDE470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9880" y="5287909"/>
                <a:ext cx="840788" cy="537647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1FB814-178D-4131-8402-B3934FB91709}"/>
                  </a:ext>
                </a:extLst>
              </p:cNvPr>
              <p:cNvSpPr txBox="1"/>
              <p:nvPr/>
            </p:nvSpPr>
            <p:spPr>
              <a:xfrm>
                <a:off x="1419204" y="5292456"/>
                <a:ext cx="7291317" cy="49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times new"/>
                  </a:rPr>
                  <a:t>:  </a:t>
                </a:r>
                <a:r>
                  <a:rPr lang="ko-KR" altLang="en-US" sz="2000" dirty="0">
                    <a:latin typeface="times new"/>
                  </a:rPr>
                  <a:t>혼합 연산자 </a:t>
                </a:r>
                <a:r>
                  <a:rPr lang="en-US" altLang="ko-KR" sz="2000" dirty="0">
                    <a:latin typeface="times new"/>
                  </a:rPr>
                  <a:t>(Mixed operation)</a:t>
                </a:r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A284BEC9-4D41-43D0-ACD2-702FF28714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2440" y="4685256"/>
                <a:ext cx="845300" cy="486688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B63E97-039A-432F-BEF2-56B202E5B67D}"/>
                  </a:ext>
                </a:extLst>
              </p:cNvPr>
              <p:cNvSpPr txBox="1"/>
              <p:nvPr/>
            </p:nvSpPr>
            <p:spPr>
              <a:xfrm>
                <a:off x="1419204" y="4685256"/>
                <a:ext cx="7291317" cy="49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times new"/>
                  </a:rPr>
                  <a:t>:  </a:t>
                </a:r>
                <a:r>
                  <a:rPr lang="ko-KR" altLang="en-US" sz="2000" dirty="0">
                    <a:latin typeface="times new"/>
                  </a:rPr>
                  <a:t>아키텍처 파라미터</a:t>
                </a:r>
                <a:r>
                  <a:rPr lang="en-US" altLang="ko-KR" sz="2000" dirty="0">
                    <a:latin typeface="times new"/>
                  </a:rPr>
                  <a:t> (</a:t>
                </a:r>
                <a:r>
                  <a:rPr lang="ko-KR" altLang="en-US" sz="2000" dirty="0">
                    <a:latin typeface="times new"/>
                  </a:rPr>
                  <a:t>벡터</a:t>
                </a:r>
                <a:r>
                  <a:rPr lang="en-US" altLang="ko-KR" sz="2000" dirty="0">
                    <a:latin typeface="times new"/>
                  </a:rPr>
                  <a:t>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F3F89E9-694B-41D6-99FB-E0F9712D8AF1}"/>
                    </a:ext>
                  </a:extLst>
                </p:cNvPr>
                <p:cNvSpPr txBox="1"/>
                <p:nvPr/>
              </p:nvSpPr>
              <p:spPr>
                <a:xfrm>
                  <a:off x="982651" y="5143888"/>
                  <a:ext cx="41131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F3F89E9-694B-41D6-99FB-E0F9712D8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651" y="5143888"/>
                  <a:ext cx="411314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768D4D1-B41C-4F4C-A623-B012192190E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66857"/>
          <a:stretch/>
        </p:blipFill>
        <p:spPr>
          <a:xfrm>
            <a:off x="2285820" y="2515297"/>
            <a:ext cx="1555913" cy="129023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8CE4169-0BC2-41F6-9B2E-16465C6A0B2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0079" r="13489"/>
          <a:stretch/>
        </p:blipFill>
        <p:spPr>
          <a:xfrm>
            <a:off x="3920299" y="2504061"/>
            <a:ext cx="2314576" cy="1272262"/>
          </a:xfrm>
          <a:prstGeom prst="rect">
            <a:avLst/>
          </a:prstGeom>
        </p:spPr>
      </p:pic>
      <p:sp>
        <p:nvSpPr>
          <p:cNvPr id="47" name="CustomShape 2">
            <a:extLst>
              <a:ext uri="{FF2B5EF4-FFF2-40B4-BE49-F238E27FC236}">
                <a16:creationId xmlns:a16="http://schemas.microsoft.com/office/drawing/2014/main" id="{4B82DD48-699F-4E45-909D-638F3B07BE7A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TextShape 3">
            <a:extLst>
              <a:ext uri="{FF2B5EF4-FFF2-40B4-BE49-F238E27FC236}">
                <a16:creationId xmlns:a16="http://schemas.microsoft.com/office/drawing/2014/main" id="{BD2A7CBA-A76F-470A-A766-02CD23F71914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14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876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미분가능 아키텍처 검색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(DARTS) (8/8)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3D6D7-E126-4388-AAF9-1EC1120A2F50}"/>
              </a:ext>
            </a:extLst>
          </p:cNvPr>
          <p:cNvSpPr txBox="1"/>
          <p:nvPr/>
        </p:nvSpPr>
        <p:spPr>
          <a:xfrm>
            <a:off x="503908" y="4707036"/>
            <a:ext cx="8640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문제점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- </a:t>
            </a:r>
            <a:r>
              <a:rPr lang="ko-K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불일치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연속적으로 </a:t>
            </a:r>
            <a:r>
              <a:rPr lang="ko-KR" alt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인코딩된</a:t>
            </a:r>
            <a:r>
              <a:rPr lang="ko-K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아키텍처와 실제 아키텍처의 </a:t>
            </a:r>
            <a:r>
              <a:rPr lang="ko-KR" alt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이산성</a:t>
            </a:r>
            <a:r>
              <a:rPr lang="ko-K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간의 불일치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31272E-B9C9-4708-9266-380B93FADE29}"/>
              </a:ext>
            </a:extLst>
          </p:cNvPr>
          <p:cNvSpPr txBox="1"/>
          <p:nvPr/>
        </p:nvSpPr>
        <p:spPr>
          <a:xfrm>
            <a:off x="57240" y="6600036"/>
            <a:ext cx="9029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200" i="0" dirty="0">
                <a:solidFill>
                  <a:schemeClr val="bg1"/>
                </a:solidFill>
                <a:effectLst/>
                <a:latin typeface="Lucida Grande"/>
              </a:rPr>
              <a:t>출처</a:t>
            </a:r>
            <a:r>
              <a:rPr lang="en-US" altLang="ko-KR" sz="1200" i="0" dirty="0">
                <a:solidFill>
                  <a:schemeClr val="bg1"/>
                </a:solidFill>
                <a:effectLst/>
                <a:latin typeface="Lucida Grande"/>
              </a:rPr>
              <a:t>: </a:t>
            </a:r>
            <a:r>
              <a:rPr lang="en-US" sz="1200" i="0" dirty="0">
                <a:solidFill>
                  <a:schemeClr val="bg1"/>
                </a:solidFill>
                <a:effectLst/>
                <a:latin typeface="Lucida Grande"/>
              </a:rPr>
              <a:t>DARTS: Differentiable Architecture Search</a:t>
            </a:r>
          </a:p>
        </p:txBody>
      </p:sp>
      <p:sp>
        <p:nvSpPr>
          <p:cNvPr id="19" name="CustomShape 2">
            <a:extLst>
              <a:ext uri="{FF2B5EF4-FFF2-40B4-BE49-F238E27FC236}">
                <a16:creationId xmlns:a16="http://schemas.microsoft.com/office/drawing/2014/main" id="{0883711B-BF28-4041-B6BD-664E037C7AF0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TextShape 3">
            <a:extLst>
              <a:ext uri="{FF2B5EF4-FFF2-40B4-BE49-F238E27FC236}">
                <a16:creationId xmlns:a16="http://schemas.microsoft.com/office/drawing/2014/main" id="{9CE406BC-A29A-4DC4-8CC3-3972222862B2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15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67F8BC-79D9-4A26-BF15-97C816F93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67" y="1571452"/>
            <a:ext cx="8519306" cy="29126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DC1F721-7588-4C00-8C92-4EF2B0AB345A}"/>
              </a:ext>
            </a:extLst>
          </p:cNvPr>
          <p:cNvSpPr txBox="1"/>
          <p:nvPr/>
        </p:nvSpPr>
        <p:spPr>
          <a:xfrm>
            <a:off x="495475" y="5417797"/>
            <a:ext cx="6929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해결 방법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소프트맥스</a:t>
            </a:r>
            <a:r>
              <a:rPr lang="ko-K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함수의 온도를 조절함으로써 완화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925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3"/>
          <p:cNvGrpSpPr/>
          <p:nvPr/>
        </p:nvGrpSpPr>
        <p:grpSpPr>
          <a:xfrm>
            <a:off x="0" y="19080"/>
            <a:ext cx="9143640" cy="558000"/>
            <a:chOff x="0" y="19080"/>
            <a:chExt cx="9143640" cy="558000"/>
          </a:xfrm>
        </p:grpSpPr>
        <p:grpSp>
          <p:nvGrpSpPr>
            <p:cNvPr id="104" name="Group 4"/>
            <p:cNvGrpSpPr/>
            <p:nvPr/>
          </p:nvGrpSpPr>
          <p:grpSpPr>
            <a:xfrm>
              <a:off x="0" y="63360"/>
              <a:ext cx="9143640" cy="513720"/>
              <a:chOff x="0" y="63360"/>
              <a:chExt cx="9143640" cy="513720"/>
            </a:xfrm>
          </p:grpSpPr>
          <p:sp>
            <p:nvSpPr>
              <p:cNvPr id="105" name="CustomShape 5"/>
              <p:cNvSpPr/>
              <p:nvPr/>
            </p:nvSpPr>
            <p:spPr>
              <a:xfrm>
                <a:off x="0" y="63360"/>
                <a:ext cx="9143640" cy="128160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6" name="CustomShape 6"/>
              <p:cNvSpPr/>
              <p:nvPr/>
            </p:nvSpPr>
            <p:spPr>
              <a:xfrm>
                <a:off x="0" y="191880"/>
                <a:ext cx="9143640" cy="128160"/>
              </a:xfrm>
              <a:prstGeom prst="rect">
                <a:avLst/>
              </a:prstGeom>
              <a:solidFill>
                <a:srgbClr val="B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" name="CustomShape 7"/>
              <p:cNvSpPr/>
              <p:nvPr/>
            </p:nvSpPr>
            <p:spPr>
              <a:xfrm>
                <a:off x="0" y="320400"/>
                <a:ext cx="9143640" cy="128160"/>
              </a:xfrm>
              <a:prstGeom prst="rect">
                <a:avLst/>
              </a:prstGeom>
              <a:solidFill>
                <a:srgbClr val="DB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" name="CustomShape 8"/>
              <p:cNvSpPr/>
              <p:nvPr/>
            </p:nvSpPr>
            <p:spPr>
              <a:xfrm>
                <a:off x="0" y="448920"/>
                <a:ext cx="9143640" cy="1281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109" name="Picture 30"/>
              <p:cNvPicPr/>
              <p:nvPr/>
            </p:nvPicPr>
            <p:blipFill>
              <a:blip r:embed="rId3"/>
              <a:stretch/>
            </p:blipFill>
            <p:spPr>
              <a:xfrm>
                <a:off x="57240" y="64080"/>
                <a:ext cx="512640" cy="51264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pic>
          <p:nvPicPr>
            <p:cNvPr id="110" name="Picture 25"/>
            <p:cNvPicPr/>
            <p:nvPr/>
          </p:nvPicPr>
          <p:blipFill>
            <a:blip r:embed="rId4"/>
            <a:srcRect l="49254" t="-9283"/>
            <a:stretch/>
          </p:blipFill>
          <p:spPr>
            <a:xfrm>
              <a:off x="7143840" y="19080"/>
              <a:ext cx="1942920" cy="558000"/>
            </a:xfrm>
            <a:prstGeom prst="rect">
              <a:avLst/>
            </a:prstGeom>
            <a:ln w="57240">
              <a:solidFill>
                <a:schemeClr val="bg1"/>
              </a:solidFill>
              <a:round/>
            </a:ln>
          </p:spPr>
        </p:pic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2B6036-C899-4FC5-A8F8-662674C83427}"/>
              </a:ext>
            </a:extLst>
          </p:cNvPr>
          <p:cNvSpPr txBox="1"/>
          <p:nvPr/>
        </p:nvSpPr>
        <p:spPr>
          <a:xfrm>
            <a:off x="1257026" y="5134760"/>
            <a:ext cx="6929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해결 방법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ko-KR" alt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소프트맥스</a:t>
            </a:r>
            <a:r>
              <a:rPr lang="ko-K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함수의 </a:t>
            </a:r>
            <a:r>
              <a:rPr lang="ko-KR" alt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입력값을</a:t>
            </a:r>
            <a:r>
              <a:rPr lang="ko-K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조정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(exploration/exploitation)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8A7F53-1850-452B-B749-B2C4EE0247EA}"/>
              </a:ext>
            </a:extLst>
          </p:cNvPr>
          <p:cNvSpPr txBox="1"/>
          <p:nvPr/>
        </p:nvSpPr>
        <p:spPr>
          <a:xfrm>
            <a:off x="1257026" y="4433518"/>
            <a:ext cx="6353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가정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 </a:t>
            </a:r>
            <a:r>
              <a:rPr lang="ko-KR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최종 선택과 </a:t>
            </a:r>
            <a:r>
              <a:rPr lang="en-US" altLang="ko-KR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DARTS</a:t>
            </a:r>
            <a:r>
              <a:rPr lang="ko-KR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weighted sum </a:t>
            </a:r>
            <a:r>
              <a:rPr lang="ko-KR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간에 불일치 발생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CustomShape 2">
            <a:extLst>
              <a:ext uri="{FF2B5EF4-FFF2-40B4-BE49-F238E27FC236}">
                <a16:creationId xmlns:a16="http://schemas.microsoft.com/office/drawing/2014/main" id="{C9898C6E-C0C6-4288-A4A5-3F70EEE17E2A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TextShape 3">
            <a:extLst>
              <a:ext uri="{FF2B5EF4-FFF2-40B4-BE49-F238E27FC236}">
                <a16:creationId xmlns:a16="http://schemas.microsoft.com/office/drawing/2014/main" id="{929BA405-A66F-4B29-86E9-02A145722618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16</a:t>
            </a:fld>
            <a:endParaRPr lang="en-US" sz="1200" b="0" strike="noStrike" spc="-1" dirty="0">
              <a:latin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표 36">
                <a:extLst>
                  <a:ext uri="{FF2B5EF4-FFF2-40B4-BE49-F238E27FC236}">
                    <a16:creationId xmlns:a16="http://schemas.microsoft.com/office/drawing/2014/main" id="{8E0BBC53-5A18-4064-8940-C3068F1C85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6863377"/>
                  </p:ext>
                </p:extLst>
              </p:nvPr>
            </p:nvGraphicFramePr>
            <p:xfrm>
              <a:off x="1975480" y="171001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표 36">
                <a:extLst>
                  <a:ext uri="{FF2B5EF4-FFF2-40B4-BE49-F238E27FC236}">
                    <a16:creationId xmlns:a16="http://schemas.microsoft.com/office/drawing/2014/main" id="{8E0BBC53-5A18-4064-8940-C3068F1C85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6863377"/>
                  </p:ext>
                </p:extLst>
              </p:nvPr>
            </p:nvGraphicFramePr>
            <p:xfrm>
              <a:off x="1975480" y="171001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50" r="-660" b="-30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0000" r="-660" b="-2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2500" r="-660" b="-1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2500" r="-660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표 47">
                <a:extLst>
                  <a:ext uri="{FF2B5EF4-FFF2-40B4-BE49-F238E27FC236}">
                    <a16:creationId xmlns:a16="http://schemas.microsoft.com/office/drawing/2014/main" id="{3CB59FCE-EC71-49C2-8675-D0CD35D3DF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2813279"/>
                  </p:ext>
                </p:extLst>
              </p:nvPr>
            </p:nvGraphicFramePr>
            <p:xfrm>
              <a:off x="493803" y="1716950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표 47">
                <a:extLst>
                  <a:ext uri="{FF2B5EF4-FFF2-40B4-BE49-F238E27FC236}">
                    <a16:creationId xmlns:a16="http://schemas.microsoft.com/office/drawing/2014/main" id="{3CB59FCE-EC71-49C2-8675-D0CD35D3DF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2813279"/>
                  </p:ext>
                </p:extLst>
              </p:nvPr>
            </p:nvGraphicFramePr>
            <p:xfrm>
              <a:off x="493803" y="1716950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90" t="-1250" r="-1290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90" t="-100000" r="-1290" b="-20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90" t="-202500" r="-1290" b="-1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6"/>
                          <a:stretch>
                            <a:fillRect l="-1290" t="-302500" r="-1290" b="-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9" name="그룹 48">
            <a:extLst>
              <a:ext uri="{FF2B5EF4-FFF2-40B4-BE49-F238E27FC236}">
                <a16:creationId xmlns:a16="http://schemas.microsoft.com/office/drawing/2014/main" id="{2D7673AB-68FD-48A4-B43E-D34BE1A418CA}"/>
              </a:ext>
            </a:extLst>
          </p:cNvPr>
          <p:cNvGrpSpPr/>
          <p:nvPr/>
        </p:nvGrpSpPr>
        <p:grpSpPr>
          <a:xfrm>
            <a:off x="1578655" y="1768231"/>
            <a:ext cx="250817" cy="1836182"/>
            <a:chOff x="2637314" y="3779123"/>
            <a:chExt cx="250817" cy="183618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062AD40-D869-4D85-BD10-D4F3F18A3684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A8F7668-5BF2-4364-88BF-2A6048919820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50E7BFD-6449-4E95-929D-A3F8796643E4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C80229A-B3D0-43DA-A1F4-BA909BEB2775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645A406E-7C20-4CDB-9B0B-D50E02883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83448"/>
              </p:ext>
            </p:extLst>
          </p:nvPr>
        </p:nvGraphicFramePr>
        <p:xfrm>
          <a:off x="6467179" y="1712387"/>
          <a:ext cx="478200" cy="1952624"/>
        </p:xfrm>
        <a:graphic>
          <a:graphicData uri="http://schemas.openxmlformats.org/drawingml/2006/table">
            <a:tbl>
              <a:tblPr/>
              <a:tblGrid>
                <a:gridCol w="478200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2EC4D2B-94FE-4727-B57C-155D06A31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00893"/>
              </p:ext>
            </p:extLst>
          </p:nvPr>
        </p:nvGraphicFramePr>
        <p:xfrm>
          <a:off x="7039197" y="1712387"/>
          <a:ext cx="478200" cy="1952624"/>
        </p:xfrm>
        <a:graphic>
          <a:graphicData uri="http://schemas.openxmlformats.org/drawingml/2006/table">
            <a:tbl>
              <a:tblPr/>
              <a:tblGrid>
                <a:gridCol w="478200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410EE3D0-D337-4442-B7D7-41284310B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988906"/>
              </p:ext>
            </p:extLst>
          </p:nvPr>
        </p:nvGraphicFramePr>
        <p:xfrm>
          <a:off x="7610199" y="1714200"/>
          <a:ext cx="478200" cy="1952624"/>
        </p:xfrm>
        <a:graphic>
          <a:graphicData uri="http://schemas.openxmlformats.org/drawingml/2006/table">
            <a:tbl>
              <a:tblPr/>
              <a:tblGrid>
                <a:gridCol w="478200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E23A514B-9CF7-44ED-AC58-96579D2F8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549402"/>
              </p:ext>
            </p:extLst>
          </p:nvPr>
        </p:nvGraphicFramePr>
        <p:xfrm>
          <a:off x="8182217" y="1716448"/>
          <a:ext cx="478200" cy="1952624"/>
        </p:xfrm>
        <a:graphic>
          <a:graphicData uri="http://schemas.openxmlformats.org/drawingml/2006/table">
            <a:tbl>
              <a:tblPr/>
              <a:tblGrid>
                <a:gridCol w="478200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0CAC4D70-E9C4-4193-902C-369431300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8641"/>
              </p:ext>
            </p:extLst>
          </p:nvPr>
        </p:nvGraphicFramePr>
        <p:xfrm>
          <a:off x="4991343" y="1707016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0.25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0.15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1F3CA52-A964-41C8-89E7-7AA792DCE9B2}"/>
              </a:ext>
            </a:extLst>
          </p:cNvPr>
          <p:cNvSpPr txBox="1"/>
          <p:nvPr/>
        </p:nvSpPr>
        <p:spPr>
          <a:xfrm>
            <a:off x="5883786" y="2432095"/>
            <a:ext cx="58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≠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68CD6DB-CF8F-4D14-886A-6BF53AE646FD}"/>
              </a:ext>
            </a:extLst>
          </p:cNvPr>
          <p:cNvSpPr txBox="1"/>
          <p:nvPr/>
        </p:nvSpPr>
        <p:spPr>
          <a:xfrm>
            <a:off x="621977" y="122762"/>
            <a:ext cx="646034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4.</a:t>
            </a:r>
            <a:r>
              <a:rPr lang="ko-KR" altLang="en-US" sz="2000" dirty="0">
                <a:solidFill>
                  <a:schemeClr val="bg1"/>
                </a:solidFill>
              </a:rPr>
              <a:t> 온도 감쇠 미분가능 아키텍처 검색</a:t>
            </a:r>
            <a:r>
              <a:rPr lang="en-US" altLang="ko-KR" sz="2000" dirty="0">
                <a:solidFill>
                  <a:schemeClr val="bg1"/>
                </a:solidFill>
              </a:rPr>
              <a:t>(TD-DARTS)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(1/7)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644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3"/>
          <p:cNvGrpSpPr/>
          <p:nvPr/>
        </p:nvGrpSpPr>
        <p:grpSpPr>
          <a:xfrm>
            <a:off x="0" y="19080"/>
            <a:ext cx="9143640" cy="558000"/>
            <a:chOff x="0" y="19080"/>
            <a:chExt cx="9143640" cy="558000"/>
          </a:xfrm>
        </p:grpSpPr>
        <p:grpSp>
          <p:nvGrpSpPr>
            <p:cNvPr id="104" name="Group 4"/>
            <p:cNvGrpSpPr/>
            <p:nvPr/>
          </p:nvGrpSpPr>
          <p:grpSpPr>
            <a:xfrm>
              <a:off x="0" y="63360"/>
              <a:ext cx="9143640" cy="513720"/>
              <a:chOff x="0" y="63360"/>
              <a:chExt cx="9143640" cy="513720"/>
            </a:xfrm>
          </p:grpSpPr>
          <p:sp>
            <p:nvSpPr>
              <p:cNvPr id="105" name="CustomShape 5"/>
              <p:cNvSpPr/>
              <p:nvPr/>
            </p:nvSpPr>
            <p:spPr>
              <a:xfrm>
                <a:off x="0" y="63360"/>
                <a:ext cx="9143640" cy="128160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6" name="CustomShape 6"/>
              <p:cNvSpPr/>
              <p:nvPr/>
            </p:nvSpPr>
            <p:spPr>
              <a:xfrm>
                <a:off x="0" y="191880"/>
                <a:ext cx="9143640" cy="128160"/>
              </a:xfrm>
              <a:prstGeom prst="rect">
                <a:avLst/>
              </a:prstGeom>
              <a:solidFill>
                <a:srgbClr val="B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" name="CustomShape 7"/>
              <p:cNvSpPr/>
              <p:nvPr/>
            </p:nvSpPr>
            <p:spPr>
              <a:xfrm>
                <a:off x="0" y="320400"/>
                <a:ext cx="9143640" cy="128160"/>
              </a:xfrm>
              <a:prstGeom prst="rect">
                <a:avLst/>
              </a:prstGeom>
              <a:solidFill>
                <a:srgbClr val="DB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8" name="CustomShape 8"/>
              <p:cNvSpPr/>
              <p:nvPr/>
            </p:nvSpPr>
            <p:spPr>
              <a:xfrm>
                <a:off x="0" y="448920"/>
                <a:ext cx="9143640" cy="1281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109" name="Picture 30"/>
              <p:cNvPicPr/>
              <p:nvPr/>
            </p:nvPicPr>
            <p:blipFill>
              <a:blip r:embed="rId3"/>
              <a:stretch/>
            </p:blipFill>
            <p:spPr>
              <a:xfrm>
                <a:off x="57240" y="64080"/>
                <a:ext cx="512640" cy="51264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pic>
          <p:nvPicPr>
            <p:cNvPr id="110" name="Picture 25"/>
            <p:cNvPicPr/>
            <p:nvPr/>
          </p:nvPicPr>
          <p:blipFill>
            <a:blip r:embed="rId4"/>
            <a:srcRect l="49254" t="-9283"/>
            <a:stretch/>
          </p:blipFill>
          <p:spPr>
            <a:xfrm>
              <a:off x="7143840" y="19080"/>
              <a:ext cx="1942920" cy="558000"/>
            </a:xfrm>
            <a:prstGeom prst="rect">
              <a:avLst/>
            </a:prstGeom>
            <a:ln w="57240">
              <a:solidFill>
                <a:schemeClr val="bg1"/>
              </a:solidFill>
              <a:round/>
            </a:ln>
          </p:spPr>
        </p:pic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26F9750-3012-4CEF-A6C3-BDD3264E99E5}"/>
              </a:ext>
            </a:extLst>
          </p:cNvPr>
          <p:cNvGrpSpPr/>
          <p:nvPr/>
        </p:nvGrpSpPr>
        <p:grpSpPr>
          <a:xfrm>
            <a:off x="801268" y="1362633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328658DA-1C5B-4D33-A2B1-11AAED8AB805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3E15C16B-68A8-4AAC-98AC-8CE5CFF7ECA9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04EF068-D9AF-45F7-AEDB-B90437DF701E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52BAE9B2-DB9E-478E-A9A9-C48491E128BC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81E5A47C-B0F3-4B98-BE23-BDC7AC978EA3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1667189A-4870-44AF-BC7E-F7390E1B8EE9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A5281E1-3235-48FA-9CF8-BD4C5894601A}"/>
              </a:ext>
            </a:extLst>
          </p:cNvPr>
          <p:cNvGrpSpPr/>
          <p:nvPr/>
        </p:nvGrpSpPr>
        <p:grpSpPr>
          <a:xfrm>
            <a:off x="4010025" y="1101996"/>
            <a:ext cx="5133975" cy="1200329"/>
            <a:chOff x="654120" y="1713148"/>
            <a:chExt cx="5133975" cy="120032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541015-5DF1-4F36-B17C-39ED686C9256}"/>
                </a:ext>
              </a:extLst>
            </p:cNvPr>
            <p:cNvSpPr txBox="1"/>
            <p:nvPr/>
          </p:nvSpPr>
          <p:spPr>
            <a:xfrm>
              <a:off x="654120" y="1713148"/>
              <a:ext cx="51339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Operation pool = [Convolution,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Pooling,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Skip,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Dilation]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67BC91A-E25D-4F93-8070-ED8170CC74A8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1897439"/>
              <a:ext cx="504825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C7D5EAA-383E-4FE7-ACB1-CD406E551E6A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2183189"/>
              <a:ext cx="504825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7E8D5BF-0D75-4825-9BAA-C9FD80063BCC}"/>
                </a:ext>
              </a:extLst>
            </p:cNvPr>
            <p:cNvCxnSpPr>
              <a:cxnSpLocks/>
            </p:cNvCxnSpPr>
            <p:nvPr/>
          </p:nvCxnSpPr>
          <p:spPr>
            <a:xfrm>
              <a:off x="4060667" y="2453776"/>
              <a:ext cx="504825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80FCD915-D8C8-49E5-B2F8-0CA3941CFFD9}"/>
                </a:ext>
              </a:extLst>
            </p:cNvPr>
            <p:cNvCxnSpPr>
              <a:cxnSpLocks/>
            </p:cNvCxnSpPr>
            <p:nvPr/>
          </p:nvCxnSpPr>
          <p:spPr>
            <a:xfrm>
              <a:off x="4060666" y="2764214"/>
              <a:ext cx="504825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768D4D1-B41C-4F4C-A623-B012192190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22041" y="2773204"/>
            <a:ext cx="4694599" cy="1290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407788-4318-4565-8909-516BF0320C08}"/>
                  </a:ext>
                </a:extLst>
              </p:cNvPr>
              <p:cNvSpPr txBox="1"/>
              <p:nvPr/>
            </p:nvSpPr>
            <p:spPr>
              <a:xfrm>
                <a:off x="1276350" y="4552950"/>
                <a:ext cx="700087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 err="1"/>
                  <a:t>소프트맥스</a:t>
                </a:r>
                <a:r>
                  <a:rPr lang="ko-KR" altLang="en-US" dirty="0"/>
                  <a:t> 함수에 온도를 적용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아키텍처 파라미터를 </a:t>
                </a:r>
                <a:r>
                  <a:rPr lang="ko-KR" altLang="en-US" dirty="0" err="1"/>
                  <a:t>리스케일링</a:t>
                </a:r>
                <a:r>
                  <a:rPr lang="ko-KR" altLang="en-US" dirty="0"/>
                  <a:t> </a:t>
                </a:r>
                <a:r>
                  <a:rPr lang="en-US" altLang="ko-KR" dirty="0">
                    <a:latin typeface="times new "/>
                  </a:rPr>
                  <a:t>(Rescaling)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값의 조절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연산자들의 기여도 조절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검색하는 연산자들의 경쟁 심화 상태에서 완화 상태로 변화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407788-4318-4565-8909-516BF0320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350" y="4552950"/>
                <a:ext cx="7000875" cy="1477328"/>
              </a:xfrm>
              <a:prstGeom prst="rect">
                <a:avLst/>
              </a:prstGeom>
              <a:blipFill>
                <a:blip r:embed="rId12"/>
                <a:stretch>
                  <a:fillRect l="-522" t="-2479" b="-57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ustomShape 2">
            <a:extLst>
              <a:ext uri="{FF2B5EF4-FFF2-40B4-BE49-F238E27FC236}">
                <a16:creationId xmlns:a16="http://schemas.microsoft.com/office/drawing/2014/main" id="{66F176B7-FE2D-4816-9FAE-8C489B25240E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" name="TextShape 3">
            <a:extLst>
              <a:ext uri="{FF2B5EF4-FFF2-40B4-BE49-F238E27FC236}">
                <a16:creationId xmlns:a16="http://schemas.microsoft.com/office/drawing/2014/main" id="{F4E1C7DB-F0E6-4EFE-B9C7-220A371DCE15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17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5E8A7-2DAF-4110-A5A6-71065AA8EE9D}"/>
              </a:ext>
            </a:extLst>
          </p:cNvPr>
          <p:cNvSpPr txBox="1"/>
          <p:nvPr/>
        </p:nvSpPr>
        <p:spPr>
          <a:xfrm>
            <a:off x="626619" y="122762"/>
            <a:ext cx="646034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4.</a:t>
            </a:r>
            <a:r>
              <a:rPr lang="ko-KR" altLang="en-US" sz="2000" dirty="0">
                <a:solidFill>
                  <a:schemeClr val="bg1"/>
                </a:solidFill>
              </a:rPr>
              <a:t> 온도 감쇠 미분가능 아키텍처 검색</a:t>
            </a:r>
            <a:r>
              <a:rPr lang="en-US" altLang="ko-KR" sz="2000" dirty="0">
                <a:solidFill>
                  <a:schemeClr val="bg1"/>
                </a:solidFill>
              </a:rPr>
              <a:t>(TD-DARTS)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(2/7)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452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3"/>
          <p:cNvGrpSpPr/>
          <p:nvPr/>
        </p:nvGrpSpPr>
        <p:grpSpPr>
          <a:xfrm>
            <a:off x="0" y="19080"/>
            <a:ext cx="9143640" cy="558000"/>
            <a:chOff x="0" y="19080"/>
            <a:chExt cx="9143640" cy="558000"/>
          </a:xfrm>
        </p:grpSpPr>
        <p:grpSp>
          <p:nvGrpSpPr>
            <p:cNvPr id="104" name="Group 4"/>
            <p:cNvGrpSpPr/>
            <p:nvPr/>
          </p:nvGrpSpPr>
          <p:grpSpPr>
            <a:xfrm>
              <a:off x="0" y="63360"/>
              <a:ext cx="9143640" cy="513720"/>
              <a:chOff x="0" y="63360"/>
              <a:chExt cx="9143640" cy="513720"/>
            </a:xfrm>
          </p:grpSpPr>
          <p:sp>
            <p:nvSpPr>
              <p:cNvPr id="105" name="CustomShape 5"/>
              <p:cNvSpPr/>
              <p:nvPr/>
            </p:nvSpPr>
            <p:spPr>
              <a:xfrm>
                <a:off x="0" y="63360"/>
                <a:ext cx="9143640" cy="128160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6" name="CustomShape 6"/>
              <p:cNvSpPr/>
              <p:nvPr/>
            </p:nvSpPr>
            <p:spPr>
              <a:xfrm>
                <a:off x="0" y="191880"/>
                <a:ext cx="9143640" cy="128160"/>
              </a:xfrm>
              <a:prstGeom prst="rect">
                <a:avLst/>
              </a:prstGeom>
              <a:solidFill>
                <a:srgbClr val="B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" name="CustomShape 7"/>
              <p:cNvSpPr/>
              <p:nvPr/>
            </p:nvSpPr>
            <p:spPr>
              <a:xfrm>
                <a:off x="0" y="320400"/>
                <a:ext cx="9143640" cy="128160"/>
              </a:xfrm>
              <a:prstGeom prst="rect">
                <a:avLst/>
              </a:prstGeom>
              <a:solidFill>
                <a:srgbClr val="DB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" name="CustomShape 8"/>
              <p:cNvSpPr/>
              <p:nvPr/>
            </p:nvSpPr>
            <p:spPr>
              <a:xfrm>
                <a:off x="0" y="448920"/>
                <a:ext cx="9143640" cy="1281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109" name="Picture 30"/>
              <p:cNvPicPr/>
              <p:nvPr/>
            </p:nvPicPr>
            <p:blipFill>
              <a:blip r:embed="rId3"/>
              <a:stretch/>
            </p:blipFill>
            <p:spPr>
              <a:xfrm>
                <a:off x="57240" y="64080"/>
                <a:ext cx="512640" cy="51264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pic>
          <p:nvPicPr>
            <p:cNvPr id="110" name="Picture 25"/>
            <p:cNvPicPr/>
            <p:nvPr/>
          </p:nvPicPr>
          <p:blipFill>
            <a:blip r:embed="rId4"/>
            <a:srcRect l="49254" t="-9283"/>
            <a:stretch/>
          </p:blipFill>
          <p:spPr>
            <a:xfrm>
              <a:off x="7143840" y="19080"/>
              <a:ext cx="1942920" cy="558000"/>
            </a:xfrm>
            <a:prstGeom prst="rect">
              <a:avLst/>
            </a:prstGeom>
            <a:ln w="57240">
              <a:solidFill>
                <a:schemeClr val="bg1"/>
              </a:solidFill>
              <a:round/>
            </a:ln>
          </p:spPr>
        </p:pic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F5343E07-A2D9-4F42-8FBB-FCB08123FB11}"/>
              </a:ext>
            </a:extLst>
          </p:cNvPr>
          <p:cNvSpPr txBox="1"/>
          <p:nvPr/>
        </p:nvSpPr>
        <p:spPr>
          <a:xfrm>
            <a:off x="919260" y="6015331"/>
            <a:ext cx="5656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높은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exploration, 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낮은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exploitation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882EC5-9988-4D60-9E01-66FEA6EA6DC0}"/>
                  </a:ext>
                </a:extLst>
              </p:cNvPr>
              <p:cNvSpPr txBox="1"/>
              <p:nvPr/>
            </p:nvSpPr>
            <p:spPr>
              <a:xfrm>
                <a:off x="919260" y="736054"/>
                <a:ext cx="36525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400" b="0" dirty="0">
                    <a:cs typeface="Times New Roman" panose="02020603050405020304" pitchFamily="18" charset="0"/>
                  </a:rPr>
                  <a:t>온</a:t>
                </a:r>
                <a14:m>
                  <m:oMath xmlns:m="http://schemas.openxmlformats.org/officeDocument/2006/math">
                    <m:r>
                      <a:rPr lang="ko-KR" alt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도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ko-K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값이 높을 때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882EC5-9988-4D60-9E01-66FEA6EA6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60" y="736054"/>
                <a:ext cx="3652560" cy="461665"/>
              </a:xfrm>
              <a:prstGeom prst="rect">
                <a:avLst/>
              </a:prstGeom>
              <a:blipFill>
                <a:blip r:embed="rId5"/>
                <a:stretch>
                  <a:fillRect l="-2337" t="-12000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stomShape 2">
            <a:extLst>
              <a:ext uri="{FF2B5EF4-FFF2-40B4-BE49-F238E27FC236}">
                <a16:creationId xmlns:a16="http://schemas.microsoft.com/office/drawing/2014/main" id="{95C44FB4-C605-4CC3-B640-726FA25CE071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TextShape 3">
            <a:extLst>
              <a:ext uri="{FF2B5EF4-FFF2-40B4-BE49-F238E27FC236}">
                <a16:creationId xmlns:a16="http://schemas.microsoft.com/office/drawing/2014/main" id="{68680047-A0BA-4A00-858E-9767C288F53B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18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26C94E-0225-4676-AD83-8D8B4034A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280" y="1304937"/>
            <a:ext cx="5906498" cy="46628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0280AFC-9769-4CB6-93CD-D1959AB0959C}"/>
              </a:ext>
            </a:extLst>
          </p:cNvPr>
          <p:cNvSpPr txBox="1"/>
          <p:nvPr/>
        </p:nvSpPr>
        <p:spPr>
          <a:xfrm>
            <a:off x="626619" y="122762"/>
            <a:ext cx="646034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4.</a:t>
            </a:r>
            <a:r>
              <a:rPr lang="ko-KR" altLang="en-US" sz="2000" dirty="0">
                <a:solidFill>
                  <a:schemeClr val="bg1"/>
                </a:solidFill>
              </a:rPr>
              <a:t> 온도 감쇠 미분가능 아키텍처 검색</a:t>
            </a:r>
            <a:r>
              <a:rPr lang="en-US" altLang="ko-KR" sz="2000" dirty="0">
                <a:solidFill>
                  <a:schemeClr val="bg1"/>
                </a:solidFill>
              </a:rPr>
              <a:t>(TD-DARTS)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(3/7)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826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3"/>
          <p:cNvGrpSpPr/>
          <p:nvPr/>
        </p:nvGrpSpPr>
        <p:grpSpPr>
          <a:xfrm>
            <a:off x="0" y="19080"/>
            <a:ext cx="9143640" cy="558000"/>
            <a:chOff x="0" y="19080"/>
            <a:chExt cx="9143640" cy="558000"/>
          </a:xfrm>
        </p:grpSpPr>
        <p:grpSp>
          <p:nvGrpSpPr>
            <p:cNvPr id="104" name="Group 4"/>
            <p:cNvGrpSpPr/>
            <p:nvPr/>
          </p:nvGrpSpPr>
          <p:grpSpPr>
            <a:xfrm>
              <a:off x="0" y="63360"/>
              <a:ext cx="9143640" cy="513720"/>
              <a:chOff x="0" y="63360"/>
              <a:chExt cx="9143640" cy="513720"/>
            </a:xfrm>
          </p:grpSpPr>
          <p:sp>
            <p:nvSpPr>
              <p:cNvPr id="105" name="CustomShape 5"/>
              <p:cNvSpPr/>
              <p:nvPr/>
            </p:nvSpPr>
            <p:spPr>
              <a:xfrm>
                <a:off x="0" y="63360"/>
                <a:ext cx="9143640" cy="128160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6" name="CustomShape 6"/>
              <p:cNvSpPr/>
              <p:nvPr/>
            </p:nvSpPr>
            <p:spPr>
              <a:xfrm>
                <a:off x="0" y="191880"/>
                <a:ext cx="9143640" cy="128160"/>
              </a:xfrm>
              <a:prstGeom prst="rect">
                <a:avLst/>
              </a:prstGeom>
              <a:solidFill>
                <a:srgbClr val="B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" name="CustomShape 7"/>
              <p:cNvSpPr/>
              <p:nvPr/>
            </p:nvSpPr>
            <p:spPr>
              <a:xfrm>
                <a:off x="0" y="320400"/>
                <a:ext cx="9143640" cy="128160"/>
              </a:xfrm>
              <a:prstGeom prst="rect">
                <a:avLst/>
              </a:prstGeom>
              <a:solidFill>
                <a:srgbClr val="DB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" name="CustomShape 8"/>
              <p:cNvSpPr/>
              <p:nvPr/>
            </p:nvSpPr>
            <p:spPr>
              <a:xfrm>
                <a:off x="0" y="448920"/>
                <a:ext cx="9143640" cy="1281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109" name="Picture 30"/>
              <p:cNvPicPr/>
              <p:nvPr/>
            </p:nvPicPr>
            <p:blipFill>
              <a:blip r:embed="rId3"/>
              <a:stretch/>
            </p:blipFill>
            <p:spPr>
              <a:xfrm>
                <a:off x="57240" y="64080"/>
                <a:ext cx="512640" cy="51264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pic>
          <p:nvPicPr>
            <p:cNvPr id="110" name="Picture 25"/>
            <p:cNvPicPr/>
            <p:nvPr/>
          </p:nvPicPr>
          <p:blipFill>
            <a:blip r:embed="rId4"/>
            <a:srcRect l="49254" t="-9283"/>
            <a:stretch/>
          </p:blipFill>
          <p:spPr>
            <a:xfrm>
              <a:off x="7143840" y="19080"/>
              <a:ext cx="1942920" cy="558000"/>
            </a:xfrm>
            <a:prstGeom prst="rect">
              <a:avLst/>
            </a:prstGeom>
            <a:ln w="57240">
              <a:solidFill>
                <a:schemeClr val="bg1"/>
              </a:solidFill>
              <a:round/>
            </a:ln>
          </p:spPr>
        </p:pic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F5343E07-A2D9-4F42-8FBB-FCB08123FB11}"/>
              </a:ext>
            </a:extLst>
          </p:cNvPr>
          <p:cNvSpPr txBox="1"/>
          <p:nvPr/>
        </p:nvSpPr>
        <p:spPr>
          <a:xfrm>
            <a:off x="919260" y="6002982"/>
            <a:ext cx="5656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높은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exploitation, 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낮은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exploration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882EC5-9988-4D60-9E01-66FEA6EA6DC0}"/>
                  </a:ext>
                </a:extLst>
              </p:cNvPr>
              <p:cNvSpPr txBox="1"/>
              <p:nvPr/>
            </p:nvSpPr>
            <p:spPr>
              <a:xfrm>
                <a:off x="919260" y="748858"/>
                <a:ext cx="36525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400" b="0" dirty="0">
                    <a:cs typeface="Times New Roman" panose="02020603050405020304" pitchFamily="18" charset="0"/>
                  </a:rPr>
                  <a:t>온</a:t>
                </a:r>
                <a14:m>
                  <m:oMath xmlns:m="http://schemas.openxmlformats.org/officeDocument/2006/math">
                    <m:r>
                      <a:rPr lang="ko-KR" alt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도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ko-K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값이 낮을 때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882EC5-9988-4D60-9E01-66FEA6EA6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60" y="748858"/>
                <a:ext cx="3652560" cy="461665"/>
              </a:xfrm>
              <a:prstGeom prst="rect">
                <a:avLst/>
              </a:prstGeom>
              <a:blipFill>
                <a:blip r:embed="rId5"/>
                <a:stretch>
                  <a:fillRect l="-2337" t="-11842" b="-27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ustomShape 2">
            <a:extLst>
              <a:ext uri="{FF2B5EF4-FFF2-40B4-BE49-F238E27FC236}">
                <a16:creationId xmlns:a16="http://schemas.microsoft.com/office/drawing/2014/main" id="{BA6DCA34-DB9E-44F5-B2E3-713BB4C48081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TextShape 3">
            <a:extLst>
              <a:ext uri="{FF2B5EF4-FFF2-40B4-BE49-F238E27FC236}">
                <a16:creationId xmlns:a16="http://schemas.microsoft.com/office/drawing/2014/main" id="{BA663791-63C8-4A7D-81D5-542838D65CEF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19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8E78AA-9535-4ED2-A652-D5A8B2B84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0050" y="1351393"/>
            <a:ext cx="6024635" cy="46469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B45B79-4802-433A-B54E-61DE2FC6D01F}"/>
              </a:ext>
            </a:extLst>
          </p:cNvPr>
          <p:cNvSpPr txBox="1"/>
          <p:nvPr/>
        </p:nvSpPr>
        <p:spPr>
          <a:xfrm>
            <a:off x="626619" y="122762"/>
            <a:ext cx="646034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4.</a:t>
            </a:r>
            <a:r>
              <a:rPr lang="ko-KR" altLang="en-US" sz="2000" dirty="0">
                <a:solidFill>
                  <a:schemeClr val="bg1"/>
                </a:solidFill>
              </a:rPr>
              <a:t> 온도 감쇠 미분가능 아키텍처 검색</a:t>
            </a:r>
            <a:r>
              <a:rPr lang="en-US" altLang="ko-KR" sz="2000" dirty="0">
                <a:solidFill>
                  <a:schemeClr val="bg1"/>
                </a:solidFill>
              </a:rPr>
              <a:t>(TD-DARTS)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(4/7)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972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15818" y="843598"/>
            <a:ext cx="8112004" cy="54946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 fontScale="77500" lnSpcReduction="20000"/>
          </a:bodyPr>
          <a:lstStyle/>
          <a:p>
            <a:pPr marL="971910" lvl="1" indent="-51435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ko-KR" altLang="en-US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요약 </a:t>
            </a: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  <a:p>
            <a:pPr marL="971910" lvl="1" indent="-51435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ko-KR" altLang="en-US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자동화된 머신 러닝 </a:t>
            </a: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32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AutoML</a:t>
            </a: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(4)</a:t>
            </a:r>
          </a:p>
          <a:p>
            <a:pPr marL="971910" lvl="1" indent="-51435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ko-KR" altLang="en-US" sz="3200" b="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미분가능 아키텍처 검색 </a:t>
            </a:r>
            <a:r>
              <a:rPr lang="en-US" altLang="ko-KR" sz="3200" b="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(DARTS) (8)</a:t>
            </a:r>
          </a:p>
          <a:p>
            <a:pPr marL="971910" lvl="1" indent="-51435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ko-KR" altLang="en-US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온도 감쇠 미분가능 아키텍처 검색</a:t>
            </a: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(TD-DARTS) (7)</a:t>
            </a:r>
          </a:p>
          <a:p>
            <a:pPr marL="971910" lvl="1" indent="-51435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ko-KR" altLang="en-US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실험 결과 </a:t>
            </a: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</a:p>
          <a:p>
            <a:pPr marL="971910" lvl="1" indent="-51435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ko-KR" altLang="en-US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결론 </a:t>
            </a: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  <a:p>
            <a:pPr marL="971910" lvl="1" indent="-51435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endParaRPr lang="en-US" altLang="ko-KR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목차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E1D01CF7-C0D7-470A-8BC6-77E5631AE2AF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TextShape 3">
            <a:extLst>
              <a:ext uri="{FF2B5EF4-FFF2-40B4-BE49-F238E27FC236}">
                <a16:creationId xmlns:a16="http://schemas.microsoft.com/office/drawing/2014/main" id="{B714F4FC-D769-43F5-96DC-19C9A282E60E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2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5537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3"/>
          <p:cNvGrpSpPr/>
          <p:nvPr/>
        </p:nvGrpSpPr>
        <p:grpSpPr>
          <a:xfrm>
            <a:off x="0" y="19080"/>
            <a:ext cx="9143640" cy="558000"/>
            <a:chOff x="0" y="19080"/>
            <a:chExt cx="9143640" cy="558000"/>
          </a:xfrm>
        </p:grpSpPr>
        <p:grpSp>
          <p:nvGrpSpPr>
            <p:cNvPr id="104" name="Group 4"/>
            <p:cNvGrpSpPr/>
            <p:nvPr/>
          </p:nvGrpSpPr>
          <p:grpSpPr>
            <a:xfrm>
              <a:off x="0" y="63360"/>
              <a:ext cx="9143640" cy="513720"/>
              <a:chOff x="0" y="63360"/>
              <a:chExt cx="9143640" cy="513720"/>
            </a:xfrm>
          </p:grpSpPr>
          <p:sp>
            <p:nvSpPr>
              <p:cNvPr id="105" name="CustomShape 5"/>
              <p:cNvSpPr/>
              <p:nvPr/>
            </p:nvSpPr>
            <p:spPr>
              <a:xfrm>
                <a:off x="0" y="63360"/>
                <a:ext cx="9143640" cy="128160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6" name="CustomShape 6"/>
              <p:cNvSpPr/>
              <p:nvPr/>
            </p:nvSpPr>
            <p:spPr>
              <a:xfrm>
                <a:off x="0" y="191880"/>
                <a:ext cx="9143640" cy="128160"/>
              </a:xfrm>
              <a:prstGeom prst="rect">
                <a:avLst/>
              </a:prstGeom>
              <a:solidFill>
                <a:srgbClr val="B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" name="CustomShape 7"/>
              <p:cNvSpPr/>
              <p:nvPr/>
            </p:nvSpPr>
            <p:spPr>
              <a:xfrm>
                <a:off x="0" y="320400"/>
                <a:ext cx="9143640" cy="128160"/>
              </a:xfrm>
              <a:prstGeom prst="rect">
                <a:avLst/>
              </a:prstGeom>
              <a:solidFill>
                <a:srgbClr val="DB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" name="CustomShape 8"/>
              <p:cNvSpPr/>
              <p:nvPr/>
            </p:nvSpPr>
            <p:spPr>
              <a:xfrm>
                <a:off x="0" y="448920"/>
                <a:ext cx="9143640" cy="1281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109" name="Picture 30"/>
              <p:cNvPicPr/>
              <p:nvPr/>
            </p:nvPicPr>
            <p:blipFill>
              <a:blip r:embed="rId3"/>
              <a:stretch/>
            </p:blipFill>
            <p:spPr>
              <a:xfrm>
                <a:off x="57240" y="64080"/>
                <a:ext cx="512640" cy="51264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pic>
          <p:nvPicPr>
            <p:cNvPr id="110" name="Picture 25"/>
            <p:cNvPicPr/>
            <p:nvPr/>
          </p:nvPicPr>
          <p:blipFill>
            <a:blip r:embed="rId4"/>
            <a:srcRect l="49254" t="-9283"/>
            <a:stretch/>
          </p:blipFill>
          <p:spPr>
            <a:xfrm>
              <a:off x="7143840" y="19080"/>
              <a:ext cx="1942920" cy="558000"/>
            </a:xfrm>
            <a:prstGeom prst="rect">
              <a:avLst/>
            </a:prstGeom>
            <a:ln w="57240">
              <a:solidFill>
                <a:schemeClr val="bg1"/>
              </a:solidFill>
              <a:round/>
            </a:ln>
          </p:spPr>
        </p:pic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16168DB-9CBF-4903-B57C-0337A8F4B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203" y="937615"/>
            <a:ext cx="3861594" cy="1061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FD85EC-E980-428B-980F-BE6C70EF8CD8}"/>
                  </a:ext>
                </a:extLst>
              </p:cNvPr>
              <p:cNvSpPr txBox="1"/>
              <p:nvPr/>
            </p:nvSpPr>
            <p:spPr>
              <a:xfrm>
                <a:off x="885645" y="2449804"/>
                <a:ext cx="7372350" cy="3697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𝑡𝑒𝑚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𝑡𝑒𝑚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𝑖𝑛𝑖𝑡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𝑡𝑒𝑚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𝑒𝑛𝑑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𝑒𝑝𝑜𝑐h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</a:p>
              <a:p>
                <a:endParaRPr lang="en-US" sz="2800" dirty="0"/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ex)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𝑡𝑒𝑚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10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𝑡𝑒𝑚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𝑒𝑛𝑑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−1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9.9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=0.20204…</m:t>
                    </m:r>
                  </m:oMath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FD85EC-E980-428B-980F-BE6C70EF8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45" y="2449804"/>
                <a:ext cx="7372350" cy="3697038"/>
              </a:xfrm>
              <a:prstGeom prst="rect">
                <a:avLst/>
              </a:prstGeom>
              <a:blipFill>
                <a:blip r:embed="rId6"/>
                <a:stretch>
                  <a:fillRect l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그룹 22">
            <a:extLst>
              <a:ext uri="{FF2B5EF4-FFF2-40B4-BE49-F238E27FC236}">
                <a16:creationId xmlns:a16="http://schemas.microsoft.com/office/drawing/2014/main" id="{FCF1AAB9-DE15-45C7-AF43-E049723CF42B}"/>
              </a:ext>
            </a:extLst>
          </p:cNvPr>
          <p:cNvGrpSpPr/>
          <p:nvPr/>
        </p:nvGrpSpPr>
        <p:grpSpPr>
          <a:xfrm>
            <a:off x="5677530" y="3799734"/>
            <a:ext cx="2932620" cy="2246769"/>
            <a:chOff x="5697120" y="3551458"/>
            <a:chExt cx="2932620" cy="224676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8E55871-BDC1-4843-9C79-11E06C31C216}"/>
                    </a:ext>
                  </a:extLst>
                </p14:cNvPr>
                <p14:cNvContentPartPr/>
                <p14:nvPr/>
              </p14:nvContentPartPr>
              <p14:xfrm>
                <a:off x="6476370" y="4571295"/>
                <a:ext cx="360" cy="3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8E55871-BDC1-4843-9C79-11E06C31C21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58730" y="455365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600026E-7A67-4832-99DB-D8A1D8F488E8}"/>
                    </a:ext>
                  </a:extLst>
                </p14:cNvPr>
                <p14:cNvContentPartPr/>
                <p14:nvPr/>
              </p14:nvContentPartPr>
              <p14:xfrm>
                <a:off x="6485730" y="4695135"/>
                <a:ext cx="360" cy="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600026E-7A67-4832-99DB-D8A1D8F488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68090" y="467749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C9AFF64-E68E-40DE-BD45-4E99429E668C}"/>
                    </a:ext>
                  </a:extLst>
                </p14:cNvPr>
                <p14:cNvContentPartPr/>
                <p14:nvPr/>
              </p14:nvContentPartPr>
              <p14:xfrm>
                <a:off x="6485730" y="4818975"/>
                <a:ext cx="360" cy="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C9AFF64-E68E-40DE-BD45-4E99429E668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68090" y="480133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35B59F-C627-4606-9814-204ADF95F412}"/>
                    </a:ext>
                  </a:extLst>
                </p:cNvPr>
                <p:cNvSpPr txBox="1"/>
                <p:nvPr/>
              </p:nvSpPr>
              <p:spPr>
                <a:xfrm>
                  <a:off x="5697120" y="3551458"/>
                  <a:ext cx="2932620" cy="22467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epoch0 : T = 10</a:t>
                  </a:r>
                </a:p>
                <a:p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epoch1 : T </a:t>
                  </a:r>
                  <a14:m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9.8</a:t>
                  </a:r>
                </a:p>
                <a:p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	        </a:t>
                  </a:r>
                </a:p>
                <a:p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epoch49 : T = 0.1</a:t>
                  </a:r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35B59F-C627-4606-9814-204ADF95F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7120" y="3551458"/>
                  <a:ext cx="2932620" cy="2246769"/>
                </a:xfrm>
                <a:prstGeom prst="rect">
                  <a:avLst/>
                </a:prstGeom>
                <a:blipFill>
                  <a:blip r:embed="rId11"/>
                  <a:stretch>
                    <a:fillRect l="-4158" t="-27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CustomShape 2">
            <a:extLst>
              <a:ext uri="{FF2B5EF4-FFF2-40B4-BE49-F238E27FC236}">
                <a16:creationId xmlns:a16="http://schemas.microsoft.com/office/drawing/2014/main" id="{38F3FEAD-9DA9-4F10-9BEA-13836DFE5C1B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" name="TextShape 3">
            <a:extLst>
              <a:ext uri="{FF2B5EF4-FFF2-40B4-BE49-F238E27FC236}">
                <a16:creationId xmlns:a16="http://schemas.microsoft.com/office/drawing/2014/main" id="{E4061486-E13E-47C1-8761-32DD0FCB9B2B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20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8D796C-A0E0-42B2-85AA-214284EC1713}"/>
              </a:ext>
            </a:extLst>
          </p:cNvPr>
          <p:cNvSpPr txBox="1"/>
          <p:nvPr/>
        </p:nvSpPr>
        <p:spPr>
          <a:xfrm>
            <a:off x="626619" y="122762"/>
            <a:ext cx="646034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4.</a:t>
            </a:r>
            <a:r>
              <a:rPr lang="ko-KR" altLang="en-US" sz="2000" dirty="0">
                <a:solidFill>
                  <a:schemeClr val="bg1"/>
                </a:solidFill>
              </a:rPr>
              <a:t> 온도 감쇠 미분가능 아키텍처 검색</a:t>
            </a:r>
            <a:r>
              <a:rPr lang="en-US" altLang="ko-KR" sz="2000" dirty="0">
                <a:solidFill>
                  <a:schemeClr val="bg1"/>
                </a:solidFill>
              </a:rPr>
              <a:t>(TD-DARTS)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(5/7)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612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3"/>
          <p:cNvGrpSpPr/>
          <p:nvPr/>
        </p:nvGrpSpPr>
        <p:grpSpPr>
          <a:xfrm>
            <a:off x="0" y="19080"/>
            <a:ext cx="9143640" cy="558000"/>
            <a:chOff x="0" y="19080"/>
            <a:chExt cx="9143640" cy="558000"/>
          </a:xfrm>
        </p:grpSpPr>
        <p:grpSp>
          <p:nvGrpSpPr>
            <p:cNvPr id="104" name="Group 4"/>
            <p:cNvGrpSpPr/>
            <p:nvPr/>
          </p:nvGrpSpPr>
          <p:grpSpPr>
            <a:xfrm>
              <a:off x="0" y="63360"/>
              <a:ext cx="9143640" cy="513720"/>
              <a:chOff x="0" y="63360"/>
              <a:chExt cx="9143640" cy="513720"/>
            </a:xfrm>
          </p:grpSpPr>
          <p:sp>
            <p:nvSpPr>
              <p:cNvPr id="105" name="CustomShape 5"/>
              <p:cNvSpPr/>
              <p:nvPr/>
            </p:nvSpPr>
            <p:spPr>
              <a:xfrm>
                <a:off x="0" y="63360"/>
                <a:ext cx="9143640" cy="128160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6" name="CustomShape 6"/>
              <p:cNvSpPr/>
              <p:nvPr/>
            </p:nvSpPr>
            <p:spPr>
              <a:xfrm>
                <a:off x="0" y="191880"/>
                <a:ext cx="9143640" cy="128160"/>
              </a:xfrm>
              <a:prstGeom prst="rect">
                <a:avLst/>
              </a:prstGeom>
              <a:solidFill>
                <a:srgbClr val="B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" name="CustomShape 7"/>
              <p:cNvSpPr/>
              <p:nvPr/>
            </p:nvSpPr>
            <p:spPr>
              <a:xfrm>
                <a:off x="0" y="320400"/>
                <a:ext cx="9143640" cy="128160"/>
              </a:xfrm>
              <a:prstGeom prst="rect">
                <a:avLst/>
              </a:prstGeom>
              <a:solidFill>
                <a:srgbClr val="DB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" name="CustomShape 8"/>
              <p:cNvSpPr/>
              <p:nvPr/>
            </p:nvSpPr>
            <p:spPr>
              <a:xfrm>
                <a:off x="0" y="448920"/>
                <a:ext cx="9143640" cy="1281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109" name="Picture 30"/>
              <p:cNvPicPr/>
              <p:nvPr/>
            </p:nvPicPr>
            <p:blipFill>
              <a:blip r:embed="rId3"/>
              <a:stretch/>
            </p:blipFill>
            <p:spPr>
              <a:xfrm>
                <a:off x="57240" y="64080"/>
                <a:ext cx="512640" cy="51264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pic>
          <p:nvPicPr>
            <p:cNvPr id="110" name="Picture 25"/>
            <p:cNvPicPr/>
            <p:nvPr/>
          </p:nvPicPr>
          <p:blipFill>
            <a:blip r:embed="rId4"/>
            <a:srcRect l="49254" t="-9283"/>
            <a:stretch/>
          </p:blipFill>
          <p:spPr>
            <a:xfrm>
              <a:off x="7143840" y="19080"/>
              <a:ext cx="1942920" cy="558000"/>
            </a:xfrm>
            <a:prstGeom prst="rect">
              <a:avLst/>
            </a:prstGeom>
            <a:ln w="57240">
              <a:solidFill>
                <a:schemeClr val="bg1"/>
              </a:solidFill>
              <a:round/>
            </a:ln>
          </p:spPr>
        </p:pic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6B24DC2-6013-4BF2-ACFD-DC310C04A58D}"/>
              </a:ext>
            </a:extLst>
          </p:cNvPr>
          <p:cNvGrpSpPr/>
          <p:nvPr/>
        </p:nvGrpSpPr>
        <p:grpSpPr>
          <a:xfrm>
            <a:off x="1645734" y="634124"/>
            <a:ext cx="5852172" cy="4389129"/>
            <a:chOff x="1645733" y="2087867"/>
            <a:chExt cx="5852172" cy="4389129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4B9E3D5-B4CA-46C4-BB79-73F41FB61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5733" y="2087867"/>
              <a:ext cx="5852172" cy="4389129"/>
            </a:xfrm>
            <a:prstGeom prst="rect">
              <a:avLst/>
            </a:prstGeom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6F54D3EA-846C-4E06-8DF6-BF316D56564E}"/>
                </a:ext>
              </a:extLst>
            </p:cNvPr>
            <p:cNvCxnSpPr/>
            <p:nvPr/>
          </p:nvCxnSpPr>
          <p:spPr>
            <a:xfrm>
              <a:off x="2590026" y="2784975"/>
              <a:ext cx="4163537" cy="301705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E608A9-F577-4274-A302-EFD8E154AF44}"/>
                </a:ext>
              </a:extLst>
            </p:cNvPr>
            <p:cNvSpPr txBox="1"/>
            <p:nvPr/>
          </p:nvSpPr>
          <p:spPr>
            <a:xfrm>
              <a:off x="6213654" y="4991468"/>
              <a:ext cx="6080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F67BFB-0516-4045-9E46-88EFF9A2654E}"/>
              </a:ext>
            </a:extLst>
          </p:cNvPr>
          <p:cNvSpPr txBox="1"/>
          <p:nvPr/>
        </p:nvSpPr>
        <p:spPr>
          <a:xfrm>
            <a:off x="1216106" y="4975821"/>
            <a:ext cx="69253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온도를 선형적으로 감쇠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초기 온도는 </a:t>
            </a:r>
            <a:r>
              <a:rPr lang="en-US" altLang="ko-KR" dirty="0"/>
              <a:t>10, </a:t>
            </a:r>
            <a:r>
              <a:rPr lang="ko-KR" altLang="en-US" dirty="0"/>
              <a:t>최종 온도는 </a:t>
            </a:r>
            <a:r>
              <a:rPr lang="en-US" altLang="ko-KR" dirty="0"/>
              <a:t>0.1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매 </a:t>
            </a:r>
            <a:r>
              <a:rPr lang="ko-KR" altLang="en-US" dirty="0" err="1"/>
              <a:t>에포크마다</a:t>
            </a:r>
            <a:r>
              <a:rPr lang="ko-KR" altLang="en-US" dirty="0"/>
              <a:t> 약 </a:t>
            </a:r>
            <a:r>
              <a:rPr lang="en-US" altLang="ko-KR" dirty="0"/>
              <a:t>0.20 </a:t>
            </a:r>
            <a:r>
              <a:rPr lang="ko-KR" altLang="en-US" dirty="0"/>
              <a:t>정도의 온도가 감쇠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검색 초기에는 </a:t>
            </a:r>
            <a:r>
              <a:rPr lang="ko-KR" altLang="en-US" dirty="0" err="1"/>
              <a:t>연산자간의</a:t>
            </a:r>
            <a:r>
              <a:rPr lang="ko-KR" altLang="en-US" dirty="0"/>
              <a:t> 경쟁을 강화하여 탐색 위주의 검색을 하고</a:t>
            </a:r>
            <a:r>
              <a:rPr lang="en-US" altLang="ko-KR" dirty="0"/>
              <a:t>, </a:t>
            </a:r>
            <a:r>
              <a:rPr lang="ko-KR" altLang="en-US" dirty="0"/>
              <a:t>검색 후기에는 이산적인 벡터가 되도록 함</a:t>
            </a:r>
            <a:endParaRPr lang="en-US" dirty="0"/>
          </a:p>
        </p:txBody>
      </p:sp>
      <p:sp>
        <p:nvSpPr>
          <p:cNvPr id="19" name="CustomShape 2">
            <a:extLst>
              <a:ext uri="{FF2B5EF4-FFF2-40B4-BE49-F238E27FC236}">
                <a16:creationId xmlns:a16="http://schemas.microsoft.com/office/drawing/2014/main" id="{AEA24662-0733-41B7-BE28-CD8D033FB6D1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TextShape 3">
            <a:extLst>
              <a:ext uri="{FF2B5EF4-FFF2-40B4-BE49-F238E27FC236}">
                <a16:creationId xmlns:a16="http://schemas.microsoft.com/office/drawing/2014/main" id="{0C1001C5-B93A-4768-9B2E-91A7111DF83F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21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66909D-0697-44F6-A708-9EE0405A2913}"/>
              </a:ext>
            </a:extLst>
          </p:cNvPr>
          <p:cNvSpPr txBox="1"/>
          <p:nvPr/>
        </p:nvSpPr>
        <p:spPr>
          <a:xfrm>
            <a:off x="626619" y="122762"/>
            <a:ext cx="646034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4.</a:t>
            </a:r>
            <a:r>
              <a:rPr lang="ko-KR" altLang="en-US" sz="2000" dirty="0">
                <a:solidFill>
                  <a:schemeClr val="bg1"/>
                </a:solidFill>
              </a:rPr>
              <a:t> 온도 감쇠 미분가능 아키텍처 검색</a:t>
            </a:r>
            <a:r>
              <a:rPr lang="en-US" altLang="ko-KR" sz="2000" dirty="0">
                <a:solidFill>
                  <a:schemeClr val="bg1"/>
                </a:solidFill>
              </a:rPr>
              <a:t>(TD-DARTS)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(6/7)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752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3"/>
          <p:cNvGrpSpPr/>
          <p:nvPr/>
        </p:nvGrpSpPr>
        <p:grpSpPr>
          <a:xfrm>
            <a:off x="0" y="19080"/>
            <a:ext cx="9143640" cy="558000"/>
            <a:chOff x="0" y="19080"/>
            <a:chExt cx="9143640" cy="558000"/>
          </a:xfrm>
        </p:grpSpPr>
        <p:grpSp>
          <p:nvGrpSpPr>
            <p:cNvPr id="104" name="Group 4"/>
            <p:cNvGrpSpPr/>
            <p:nvPr/>
          </p:nvGrpSpPr>
          <p:grpSpPr>
            <a:xfrm>
              <a:off x="0" y="63360"/>
              <a:ext cx="9143640" cy="513720"/>
              <a:chOff x="0" y="63360"/>
              <a:chExt cx="9143640" cy="513720"/>
            </a:xfrm>
          </p:grpSpPr>
          <p:sp>
            <p:nvSpPr>
              <p:cNvPr id="105" name="CustomShape 5"/>
              <p:cNvSpPr/>
              <p:nvPr/>
            </p:nvSpPr>
            <p:spPr>
              <a:xfrm>
                <a:off x="0" y="63360"/>
                <a:ext cx="9143640" cy="128160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6" name="CustomShape 6"/>
              <p:cNvSpPr/>
              <p:nvPr/>
            </p:nvSpPr>
            <p:spPr>
              <a:xfrm>
                <a:off x="0" y="191880"/>
                <a:ext cx="9143640" cy="128160"/>
              </a:xfrm>
              <a:prstGeom prst="rect">
                <a:avLst/>
              </a:prstGeom>
              <a:solidFill>
                <a:srgbClr val="B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" name="CustomShape 7"/>
              <p:cNvSpPr/>
              <p:nvPr/>
            </p:nvSpPr>
            <p:spPr>
              <a:xfrm>
                <a:off x="0" y="320400"/>
                <a:ext cx="9143640" cy="128160"/>
              </a:xfrm>
              <a:prstGeom prst="rect">
                <a:avLst/>
              </a:prstGeom>
              <a:solidFill>
                <a:srgbClr val="DB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08" name="CustomShape 8"/>
              <p:cNvSpPr/>
              <p:nvPr/>
            </p:nvSpPr>
            <p:spPr>
              <a:xfrm>
                <a:off x="0" y="448920"/>
                <a:ext cx="9143640" cy="1281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109" name="Picture 30"/>
              <p:cNvPicPr/>
              <p:nvPr/>
            </p:nvPicPr>
            <p:blipFill>
              <a:blip r:embed="rId3"/>
              <a:stretch/>
            </p:blipFill>
            <p:spPr>
              <a:xfrm>
                <a:off x="57240" y="64080"/>
                <a:ext cx="512640" cy="51264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pic>
          <p:nvPicPr>
            <p:cNvPr id="110" name="Picture 25"/>
            <p:cNvPicPr/>
            <p:nvPr/>
          </p:nvPicPr>
          <p:blipFill>
            <a:blip r:embed="rId4"/>
            <a:srcRect l="49254" t="-9283"/>
            <a:stretch/>
          </p:blipFill>
          <p:spPr>
            <a:xfrm>
              <a:off x="7143840" y="19080"/>
              <a:ext cx="1942920" cy="558000"/>
            </a:xfrm>
            <a:prstGeom prst="rect">
              <a:avLst/>
            </a:prstGeom>
            <a:ln w="57240">
              <a:solidFill>
                <a:schemeClr val="bg1"/>
              </a:solidFill>
              <a:round/>
            </a:ln>
          </p:spPr>
        </p:pic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46963E-DF46-4F25-B52C-5EBDF6E96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75" y="1331099"/>
            <a:ext cx="4400550" cy="11396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4D87AF-F771-4BFF-8281-4531E774C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262" y="3312559"/>
            <a:ext cx="4657725" cy="647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7C462A-CBE6-4A6F-BB93-4C08605DDEAD}"/>
              </a:ext>
            </a:extLst>
          </p:cNvPr>
          <p:cNvSpPr txBox="1"/>
          <p:nvPr/>
        </p:nvSpPr>
        <p:spPr>
          <a:xfrm>
            <a:off x="437385" y="870138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function of DARTS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D0E56B9-1C3D-47A1-840E-564944217C5C}"/>
              </a:ext>
            </a:extLst>
          </p:cNvPr>
          <p:cNvSpPr txBox="1"/>
          <p:nvPr/>
        </p:nvSpPr>
        <p:spPr>
          <a:xfrm>
            <a:off x="437385" y="2850709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the alpha updated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CED7F8D-5667-4C96-AA97-B4829CE9C1EF}"/>
              </a:ext>
            </a:extLst>
          </p:cNvPr>
          <p:cNvSpPr txBox="1"/>
          <p:nvPr/>
        </p:nvSpPr>
        <p:spPr>
          <a:xfrm>
            <a:off x="437385" y="4879606"/>
            <a:ext cx="564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Annealing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44DE7A-7C19-42DB-AA4E-57E8A59F0659}"/>
                  </a:ext>
                </a:extLst>
              </p:cNvPr>
              <p:cNvSpPr txBox="1"/>
              <p:nvPr/>
            </p:nvSpPr>
            <p:spPr>
              <a:xfrm>
                <a:off x="1019175" y="4026706"/>
                <a:ext cx="5581650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간선 번호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44DE7A-7C19-42DB-AA4E-57E8A59F0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75" y="4026706"/>
                <a:ext cx="5581650" cy="392993"/>
              </a:xfrm>
              <a:prstGeom prst="rect">
                <a:avLst/>
              </a:prstGeom>
              <a:blipFill>
                <a:blip r:embed="rId7"/>
                <a:stretch>
                  <a:fillRect t="-468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5F8980A3-6A40-439C-BA05-E6BE4E36D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262" y="5211422"/>
            <a:ext cx="4423578" cy="1171118"/>
          </a:xfrm>
          <a:prstGeom prst="rect">
            <a:avLst/>
          </a:prstGeom>
        </p:spPr>
      </p:pic>
      <p:sp>
        <p:nvSpPr>
          <p:cNvPr id="21" name="CustomShape 2">
            <a:extLst>
              <a:ext uri="{FF2B5EF4-FFF2-40B4-BE49-F238E27FC236}">
                <a16:creationId xmlns:a16="http://schemas.microsoft.com/office/drawing/2014/main" id="{93ED04F9-3E0F-4A72-BC06-3DC43152A928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TextShape 3">
            <a:extLst>
              <a:ext uri="{FF2B5EF4-FFF2-40B4-BE49-F238E27FC236}">
                <a16:creationId xmlns:a16="http://schemas.microsoft.com/office/drawing/2014/main" id="{1E24921D-D848-403A-B3C3-D70BD8503FCB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22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CF611E-FD53-43E1-965C-C75F7C907710}"/>
              </a:ext>
            </a:extLst>
          </p:cNvPr>
          <p:cNvSpPr txBox="1"/>
          <p:nvPr/>
        </p:nvSpPr>
        <p:spPr>
          <a:xfrm>
            <a:off x="626619" y="122762"/>
            <a:ext cx="646034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4.</a:t>
            </a:r>
            <a:r>
              <a:rPr lang="ko-KR" altLang="en-US" sz="2000" dirty="0">
                <a:solidFill>
                  <a:schemeClr val="bg1"/>
                </a:solidFill>
              </a:rPr>
              <a:t> 온도 감쇠 미분가능 아키텍처 검색</a:t>
            </a:r>
            <a:r>
              <a:rPr lang="en-US" altLang="ko-KR" sz="2000" dirty="0">
                <a:solidFill>
                  <a:schemeClr val="bg1"/>
                </a:solidFill>
              </a:rPr>
              <a:t>(TD-DARTS)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(7/7)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25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실험 결과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(1/5)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B1B58AC-4338-4AA6-B570-724A703EA155}"/>
              </a:ext>
            </a:extLst>
          </p:cNvPr>
          <p:cNvGrpSpPr/>
          <p:nvPr/>
        </p:nvGrpSpPr>
        <p:grpSpPr>
          <a:xfrm>
            <a:off x="1399243" y="1118730"/>
            <a:ext cx="6345153" cy="5290350"/>
            <a:chOff x="1399243" y="813602"/>
            <a:chExt cx="6345153" cy="529035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3D4BBEE-DAA7-4B3D-B6D7-DDFBC2EF8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9243" y="1186235"/>
              <a:ext cx="6345153" cy="4810125"/>
            </a:xfrm>
            <a:prstGeom prst="rect">
              <a:avLst/>
            </a:prstGeom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CF4482AD-A6AA-491C-959A-EABCE477BAFD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>
              <a:off x="7172505" y="1419225"/>
              <a:ext cx="0" cy="4315395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6986539-4AEE-4F16-B03B-4AB5DFBBAC8C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6648629" y="1186235"/>
              <a:ext cx="1" cy="4548385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007741-21E4-4F71-A421-7C00A620D7E1}"/>
                </a:ext>
              </a:extLst>
            </p:cNvPr>
            <p:cNvSpPr txBox="1"/>
            <p:nvPr/>
          </p:nvSpPr>
          <p:spPr>
            <a:xfrm>
              <a:off x="6429556" y="5734620"/>
              <a:ext cx="438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44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DAEC9F-66A1-418B-875C-493EC54A1084}"/>
                </a:ext>
              </a:extLst>
            </p:cNvPr>
            <p:cNvSpPr txBox="1"/>
            <p:nvPr/>
          </p:nvSpPr>
          <p:spPr>
            <a:xfrm>
              <a:off x="6953431" y="5734620"/>
              <a:ext cx="438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49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979C03-0F2B-42D9-824B-029E2980FDA7}"/>
                </a:ext>
              </a:extLst>
            </p:cNvPr>
            <p:cNvSpPr txBox="1"/>
            <p:nvPr/>
          </p:nvSpPr>
          <p:spPr>
            <a:xfrm>
              <a:off x="5681556" y="813602"/>
              <a:ext cx="19341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가장 높은 검증 정확도</a:t>
              </a:r>
              <a:endPara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A5C5FAE-A576-47B7-8848-4747C9BE9C49}"/>
              </a:ext>
            </a:extLst>
          </p:cNvPr>
          <p:cNvSpPr txBox="1"/>
          <p:nvPr/>
        </p:nvSpPr>
        <p:spPr>
          <a:xfrm>
            <a:off x="654120" y="885788"/>
            <a:ext cx="308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검색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페이즈의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정확도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2E6C9DE5-855F-473D-BD48-2C77C46A00A1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" name="TextShape 3">
            <a:extLst>
              <a:ext uri="{FF2B5EF4-FFF2-40B4-BE49-F238E27FC236}">
                <a16:creationId xmlns:a16="http://schemas.microsoft.com/office/drawing/2014/main" id="{72B1004C-BA83-400D-B598-FE021494F4A1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23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5078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실험 결과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(2/5)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C5C527-A4D4-4A82-9EEF-C61B003CA9D9}"/>
              </a:ext>
            </a:extLst>
          </p:cNvPr>
          <p:cNvSpPr txBox="1"/>
          <p:nvPr/>
        </p:nvSpPr>
        <p:spPr>
          <a:xfrm>
            <a:off x="3031098" y="675155"/>
            <a:ext cx="3081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Genotypes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A2A14F5-202F-4AD7-9E7F-D138F150167E}"/>
              </a:ext>
            </a:extLst>
          </p:cNvPr>
          <p:cNvGrpSpPr/>
          <p:nvPr/>
        </p:nvGrpSpPr>
        <p:grpSpPr>
          <a:xfrm>
            <a:off x="5327869" y="1230215"/>
            <a:ext cx="3081443" cy="5216923"/>
            <a:chOff x="6363329" y="1284761"/>
            <a:chExt cx="3081443" cy="521692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7483D93-FC42-45BA-860E-8B4569EBC1BE}"/>
                </a:ext>
              </a:extLst>
            </p:cNvPr>
            <p:cNvSpPr txBox="1"/>
            <p:nvPr/>
          </p:nvSpPr>
          <p:spPr>
            <a:xfrm>
              <a:off x="6407816" y="1731147"/>
              <a:ext cx="2992470" cy="47705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dirty="0">
                  <a:effectLst/>
                  <a:latin typeface="Consolas" panose="020B0609020204030204" pitchFamily="49" charset="0"/>
                </a:rPr>
                <a:t>Normal cell=</a:t>
              </a:r>
            </a:p>
            <a:p>
              <a:r>
                <a:rPr lang="en-US" sz="1600" b="0" dirty="0">
                  <a:effectLst/>
                  <a:latin typeface="Consolas" panose="020B0609020204030204" pitchFamily="49" charset="0"/>
                </a:rPr>
                <a:t>[('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0), ('sep_conv_3x3', 1),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1), ('sep_conv_5x5', 0),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2), ('max_pool_3x3', 1), ('max_pool_3x3', 0), ('max_pool_3x3', 1)], </a:t>
              </a:r>
            </a:p>
            <a:p>
              <a:endParaRPr lang="en-US" sz="1600" dirty="0">
                <a:latin typeface="Consolas" panose="020B0609020204030204" pitchFamily="49" charset="0"/>
              </a:endParaRPr>
            </a:p>
            <a:p>
              <a:r>
                <a:rPr lang="en-US" sz="1600" b="0" dirty="0">
                  <a:effectLst/>
                  <a:latin typeface="Consolas" panose="020B0609020204030204" pitchFamily="49" charset="0"/>
                </a:rPr>
                <a:t>Reduce cell=</a:t>
              </a:r>
            </a:p>
            <a:p>
              <a:r>
                <a:rPr lang="en-US" sz="1600" b="0" dirty="0">
                  <a:effectLst/>
                  <a:latin typeface="Consolas" panose="020B0609020204030204" pitchFamily="49" charset="0"/>
                </a:rPr>
                <a:t>[('sep_conv_5x5', 0), ('sep_conv_5x5', 1),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2), ('avg_pool_3x3', 0),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2), ('sep_conv_3x3', 1),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2),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3)]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542E85D-6E05-483C-9B35-0000A9E1FB3B}"/>
                </a:ext>
              </a:extLst>
            </p:cNvPr>
            <p:cNvSpPr txBox="1"/>
            <p:nvPr/>
          </p:nvSpPr>
          <p:spPr>
            <a:xfrm>
              <a:off x="6363329" y="1284761"/>
              <a:ext cx="3081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Epoch 50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A122FA-0CE1-4EBB-9BE1-3543FB8AB155}"/>
              </a:ext>
            </a:extLst>
          </p:cNvPr>
          <p:cNvGrpSpPr/>
          <p:nvPr/>
        </p:nvGrpSpPr>
        <p:grpSpPr>
          <a:xfrm>
            <a:off x="1490376" y="1230215"/>
            <a:ext cx="3081443" cy="5216923"/>
            <a:chOff x="5221218" y="1302590"/>
            <a:chExt cx="3081443" cy="521692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0E555AE-D38B-4214-B7D0-586B4E4EFA5C}"/>
                </a:ext>
              </a:extLst>
            </p:cNvPr>
            <p:cNvSpPr txBox="1"/>
            <p:nvPr/>
          </p:nvSpPr>
          <p:spPr>
            <a:xfrm>
              <a:off x="5265705" y="1748976"/>
              <a:ext cx="2992470" cy="47705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dirty="0">
                  <a:effectLst/>
                  <a:latin typeface="Consolas" panose="020B0609020204030204" pitchFamily="49" charset="0"/>
                </a:rPr>
                <a:t>Normal cell=</a:t>
              </a:r>
            </a:p>
            <a:p>
              <a:r>
                <a:rPr lang="en-US" sz="1600" b="0" dirty="0">
                  <a:effectLst/>
                  <a:latin typeface="Consolas" panose="020B0609020204030204" pitchFamily="49" charset="0"/>
                </a:rPr>
                <a:t>[('sep_conv_3x3', 1), ('sep_conv_5x5', 0),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0), ('sep_conv_3x3', 1), ('sep_conv_3x3', 1),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0),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0), ('sep_conv_3x3', 2)]</a:t>
              </a:r>
            </a:p>
            <a:p>
              <a:endParaRPr lang="en-US" sz="1600" dirty="0">
                <a:latin typeface="Consolas" panose="020B0609020204030204" pitchFamily="49" charset="0"/>
              </a:endParaRPr>
            </a:p>
            <a:p>
              <a:r>
                <a:rPr lang="en-US" sz="1600" b="0" dirty="0">
                  <a:effectLst/>
                  <a:latin typeface="Consolas" panose="020B0609020204030204" pitchFamily="49" charset="0"/>
                </a:rPr>
                <a:t>Reduce cell=</a:t>
              </a:r>
            </a:p>
            <a:p>
              <a:r>
                <a:rPr lang="en-US" sz="1600" b="0" dirty="0">
                  <a:effectLst/>
                  <a:latin typeface="Consolas" panose="020B0609020204030204" pitchFamily="49" charset="0"/>
                </a:rPr>
                <a:t>[('max_pool_3x3', 0), ('max_pool_3x3', 1), ('max_pool_3x3', 0), ('dil_conv_3x3', 1), ('max_pool_3x3', 0),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3),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3), ('avg_pool_3x3', 0)]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92F2C50-5A94-458D-BF9D-449ACEE40B2B}"/>
                </a:ext>
              </a:extLst>
            </p:cNvPr>
            <p:cNvSpPr txBox="1"/>
            <p:nvPr/>
          </p:nvSpPr>
          <p:spPr>
            <a:xfrm>
              <a:off x="5221218" y="1302590"/>
              <a:ext cx="3081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Epoch 44</a:t>
              </a:r>
            </a:p>
          </p:txBody>
        </p:sp>
      </p:grpSp>
      <p:sp>
        <p:nvSpPr>
          <p:cNvPr id="24" name="CustomShape 2">
            <a:extLst>
              <a:ext uri="{FF2B5EF4-FFF2-40B4-BE49-F238E27FC236}">
                <a16:creationId xmlns:a16="http://schemas.microsoft.com/office/drawing/2014/main" id="{584A2BF8-77B0-4C92-B11A-BDD9E1D9ED61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" name="TextShape 3">
            <a:extLst>
              <a:ext uri="{FF2B5EF4-FFF2-40B4-BE49-F238E27FC236}">
                <a16:creationId xmlns:a16="http://schemas.microsoft.com/office/drawing/2014/main" id="{D2FE8E9C-866C-4397-87F2-DCAE82684E90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24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4792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실험 결과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(3/5)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62DCF71-1284-4A97-AC72-DBE735407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072695"/>
              </p:ext>
            </p:extLst>
          </p:nvPr>
        </p:nvGraphicFramePr>
        <p:xfrm>
          <a:off x="654120" y="1397000"/>
          <a:ext cx="7918380" cy="471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95">
                  <a:extLst>
                    <a:ext uri="{9D8B030D-6E8A-4147-A177-3AD203B41FA5}">
                      <a16:colId xmlns:a16="http://schemas.microsoft.com/office/drawing/2014/main" val="1340012073"/>
                    </a:ext>
                  </a:extLst>
                </a:gridCol>
                <a:gridCol w="1979595">
                  <a:extLst>
                    <a:ext uri="{9D8B030D-6E8A-4147-A177-3AD203B41FA5}">
                      <a16:colId xmlns:a16="http://schemas.microsoft.com/office/drawing/2014/main" val="389721974"/>
                    </a:ext>
                  </a:extLst>
                </a:gridCol>
                <a:gridCol w="1979595">
                  <a:extLst>
                    <a:ext uri="{9D8B030D-6E8A-4147-A177-3AD203B41FA5}">
                      <a16:colId xmlns:a16="http://schemas.microsoft.com/office/drawing/2014/main" val="675479154"/>
                    </a:ext>
                  </a:extLst>
                </a:gridCol>
                <a:gridCol w="1979595">
                  <a:extLst>
                    <a:ext uri="{9D8B030D-6E8A-4147-A177-3AD203B41FA5}">
                      <a16:colId xmlns:a16="http://schemas.microsoft.com/office/drawing/2014/main" val="1501237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Epoch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 acc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# of skip connection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87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99.272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333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87.940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99.428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647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679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99.488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445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88.228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99.344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9211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99.248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8272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559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97.476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764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3547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86.224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823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497765"/>
                  </a:ext>
                </a:extLst>
              </a:tr>
            </a:tbl>
          </a:graphicData>
        </a:graphic>
      </p:graphicFrame>
      <p:sp>
        <p:nvSpPr>
          <p:cNvPr id="18" name="CustomShape 2">
            <a:extLst>
              <a:ext uri="{FF2B5EF4-FFF2-40B4-BE49-F238E27FC236}">
                <a16:creationId xmlns:a16="http://schemas.microsoft.com/office/drawing/2014/main" id="{E610F395-646A-4B57-80D1-0C7F7AA61E8B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TextShape 3">
            <a:extLst>
              <a:ext uri="{FF2B5EF4-FFF2-40B4-BE49-F238E27FC236}">
                <a16:creationId xmlns:a16="http://schemas.microsoft.com/office/drawing/2014/main" id="{6723E425-D592-43ED-80A1-FCDBC5DC9730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25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0025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실험 결과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(4/5)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024F3F8-2B80-417E-AC7E-688A0AF57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14891"/>
              </p:ext>
            </p:extLst>
          </p:nvPr>
        </p:nvGraphicFramePr>
        <p:xfrm>
          <a:off x="376415" y="1885847"/>
          <a:ext cx="8390810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162">
                  <a:extLst>
                    <a:ext uri="{9D8B030D-6E8A-4147-A177-3AD203B41FA5}">
                      <a16:colId xmlns:a16="http://schemas.microsoft.com/office/drawing/2014/main" val="773083595"/>
                    </a:ext>
                  </a:extLst>
                </a:gridCol>
                <a:gridCol w="1678162">
                  <a:extLst>
                    <a:ext uri="{9D8B030D-6E8A-4147-A177-3AD203B41FA5}">
                      <a16:colId xmlns:a16="http://schemas.microsoft.com/office/drawing/2014/main" val="1993780278"/>
                    </a:ext>
                  </a:extLst>
                </a:gridCol>
                <a:gridCol w="1678162">
                  <a:extLst>
                    <a:ext uri="{9D8B030D-6E8A-4147-A177-3AD203B41FA5}">
                      <a16:colId xmlns:a16="http://schemas.microsoft.com/office/drawing/2014/main" val="3037975720"/>
                    </a:ext>
                  </a:extLst>
                </a:gridCol>
                <a:gridCol w="1678162">
                  <a:extLst>
                    <a:ext uri="{9D8B030D-6E8A-4147-A177-3AD203B41FA5}">
                      <a16:colId xmlns:a16="http://schemas.microsoft.com/office/drawing/2014/main" val="55325945"/>
                    </a:ext>
                  </a:extLst>
                </a:gridCol>
                <a:gridCol w="1678162">
                  <a:extLst>
                    <a:ext uri="{9D8B030D-6E8A-4147-A177-3AD203B41FA5}">
                      <a16:colId xmlns:a16="http://schemas.microsoft.com/office/drawing/2014/main" val="4266553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Test acc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Search Cost</a:t>
                      </a:r>
                    </a:p>
                    <a:p>
                      <a:pPr algn="ctr"/>
                      <a:r>
                        <a:rPr lang="en-US" sz="1600" dirty="0"/>
                        <a:t>(GPU days)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Params (M)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Search Method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8742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AmoebaNet</a:t>
                      </a:r>
                      <a:r>
                        <a:rPr lang="en-US" sz="1600" dirty="0"/>
                        <a:t>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97.45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Evolution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31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ENAS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97.11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304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PNAS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96.59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SMBO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4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DARTS (2</a:t>
                      </a:r>
                      <a:r>
                        <a:rPr lang="en-US" sz="1600" baseline="30000" dirty="0"/>
                        <a:t>nd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97.24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Gradient-based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2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DARTS-EGS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97.21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Gradient-based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355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TD-DARTS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97.37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Gradient-based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37205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A754699-ED76-4B76-AF09-E9E053FCDB3E}"/>
              </a:ext>
            </a:extLst>
          </p:cNvPr>
          <p:cNvSpPr txBox="1"/>
          <p:nvPr/>
        </p:nvSpPr>
        <p:spPr>
          <a:xfrm>
            <a:off x="733425" y="970381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CIFAR-10 </a:t>
            </a:r>
            <a:r>
              <a:rPr lang="ko-KR" altLang="en-US" sz="2800" dirty="0"/>
              <a:t>데이터 세트에서 검색 및 훈련 결과</a:t>
            </a:r>
            <a:endParaRPr lang="en-US" altLang="ko-K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6ACE3-DB4B-456A-BFFB-196FFD7C7F69}"/>
              </a:ext>
            </a:extLst>
          </p:cNvPr>
          <p:cNvSpPr txBox="1"/>
          <p:nvPr/>
        </p:nvSpPr>
        <p:spPr>
          <a:xfrm>
            <a:off x="1371600" y="5234069"/>
            <a:ext cx="6648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DARTS_V2 </a:t>
            </a:r>
            <a:r>
              <a:rPr lang="ko-KR" altLang="en-US" dirty="0"/>
              <a:t>모델은 </a:t>
            </a:r>
            <a:r>
              <a:rPr lang="en-US" altLang="ko-KR" dirty="0"/>
              <a:t>2</a:t>
            </a:r>
            <a:r>
              <a:rPr lang="ko-KR" altLang="en-US" dirty="0"/>
              <a:t>차 근사 모델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50</a:t>
            </a:r>
            <a:r>
              <a:rPr lang="ko-KR" altLang="en-US" dirty="0"/>
              <a:t>번째 </a:t>
            </a:r>
            <a:r>
              <a:rPr lang="ko-KR" altLang="en-US" dirty="0" err="1"/>
              <a:t>에포크의</a:t>
            </a:r>
            <a:r>
              <a:rPr lang="ko-KR" altLang="en-US" dirty="0"/>
              <a:t> 모델보다 </a:t>
            </a:r>
            <a:r>
              <a:rPr lang="en-US" altLang="ko-KR" dirty="0"/>
              <a:t>44</a:t>
            </a:r>
            <a:r>
              <a:rPr lang="ko-KR" altLang="en-US" dirty="0"/>
              <a:t>번째 모델의 정확도가 더 높으며</a:t>
            </a:r>
            <a:r>
              <a:rPr lang="en-US" altLang="ko-KR" dirty="0"/>
              <a:t>, </a:t>
            </a:r>
            <a:r>
              <a:rPr lang="ko-KR" altLang="en-US" dirty="0"/>
              <a:t>이는 기존 </a:t>
            </a:r>
            <a:r>
              <a:rPr lang="en-US" altLang="ko-KR" dirty="0"/>
              <a:t>DARTS_V2 </a:t>
            </a:r>
            <a:r>
              <a:rPr lang="ko-KR" altLang="en-US" dirty="0"/>
              <a:t>모델보다 </a:t>
            </a:r>
            <a:r>
              <a:rPr lang="en-US" altLang="ko-KR" dirty="0"/>
              <a:t>0.13%p </a:t>
            </a:r>
            <a:r>
              <a:rPr lang="ko-KR" altLang="en-US" dirty="0"/>
              <a:t>더 높은 정확도</a:t>
            </a:r>
            <a:endParaRPr lang="en-US" dirty="0"/>
          </a:p>
        </p:txBody>
      </p:sp>
      <p:sp>
        <p:nvSpPr>
          <p:cNvPr id="20" name="CustomShape 2">
            <a:extLst>
              <a:ext uri="{FF2B5EF4-FFF2-40B4-BE49-F238E27FC236}">
                <a16:creationId xmlns:a16="http://schemas.microsoft.com/office/drawing/2014/main" id="{98FE648C-E151-4FC3-8516-57C83A721940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" name="TextShape 3">
            <a:extLst>
              <a:ext uri="{FF2B5EF4-FFF2-40B4-BE49-F238E27FC236}">
                <a16:creationId xmlns:a16="http://schemas.microsoft.com/office/drawing/2014/main" id="{385BE486-4217-4DDE-93C9-A86FF5C26E6E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26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9792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실험 결과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(5/5)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2">
                <a:extLst>
                  <a:ext uri="{FF2B5EF4-FFF2-40B4-BE49-F238E27FC236}">
                    <a16:creationId xmlns:a16="http://schemas.microsoft.com/office/drawing/2014/main" id="{4024F3F8-2B80-417E-AC7E-688A0AF576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8630109"/>
                  </p:ext>
                </p:extLst>
              </p:nvPr>
            </p:nvGraphicFramePr>
            <p:xfrm>
              <a:off x="376415" y="1845197"/>
              <a:ext cx="8390810" cy="3175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78162">
                      <a:extLst>
                        <a:ext uri="{9D8B030D-6E8A-4147-A177-3AD203B41FA5}">
                          <a16:colId xmlns:a16="http://schemas.microsoft.com/office/drawing/2014/main" val="773083595"/>
                        </a:ext>
                      </a:extLst>
                    </a:gridCol>
                    <a:gridCol w="1678162">
                      <a:extLst>
                        <a:ext uri="{9D8B030D-6E8A-4147-A177-3AD203B41FA5}">
                          <a16:colId xmlns:a16="http://schemas.microsoft.com/office/drawing/2014/main" val="1993780278"/>
                        </a:ext>
                      </a:extLst>
                    </a:gridCol>
                    <a:gridCol w="1678162">
                      <a:extLst>
                        <a:ext uri="{9D8B030D-6E8A-4147-A177-3AD203B41FA5}">
                          <a16:colId xmlns:a16="http://schemas.microsoft.com/office/drawing/2014/main" val="3037975720"/>
                        </a:ext>
                      </a:extLst>
                    </a:gridCol>
                    <a:gridCol w="1678162">
                      <a:extLst>
                        <a:ext uri="{9D8B030D-6E8A-4147-A177-3AD203B41FA5}">
                          <a16:colId xmlns:a16="http://schemas.microsoft.com/office/drawing/2014/main" val="55325945"/>
                        </a:ext>
                      </a:extLst>
                    </a:gridCol>
                    <a:gridCol w="1678162">
                      <a:extLst>
                        <a:ext uri="{9D8B030D-6E8A-4147-A177-3AD203B41FA5}">
                          <a16:colId xmlns:a16="http://schemas.microsoft.com/office/drawing/2014/main" val="42665535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Model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Test acc (%)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Search Cost</a:t>
                          </a:r>
                        </a:p>
                        <a:p>
                          <a:pPr algn="ctr"/>
                          <a:r>
                            <a:rPr lang="en-US" sz="1600" dirty="0"/>
                            <a:t>(GPU days)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Params (M)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Search Method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08742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DARTS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82.46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3.4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>
                              <a:solidFill>
                                <a:schemeClr val="tx1"/>
                              </a:solidFill>
                            </a:rPr>
                            <a:t>Gradient-based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6317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SNAS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82.45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2.8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>
                              <a:solidFill>
                                <a:schemeClr val="tx1"/>
                              </a:solidFill>
                            </a:rPr>
                            <a:t>Gradient-based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13045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GNAS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81.62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3.4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>
                              <a:solidFill>
                                <a:schemeClr val="tx1"/>
                              </a:solidFill>
                            </a:rPr>
                            <a:t>Gradient-based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04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P-DARTS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82.51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3.6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>
                              <a:solidFill>
                                <a:schemeClr val="tx1"/>
                              </a:solidFill>
                            </a:rPr>
                            <a:t>Gradient-based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5728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PC-DARTS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83.10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3.6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>
                              <a:solidFill>
                                <a:schemeClr val="tx1"/>
                              </a:solidFill>
                            </a:rPr>
                            <a:t>Gradient-based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3355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sz="1600" dirty="0"/>
                            <a:t>-DARTS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83.48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3.8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>
                              <a:solidFill>
                                <a:schemeClr val="tx1"/>
                              </a:solidFill>
                            </a:rPr>
                            <a:t>Gradient-based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8039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TD-DARTS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81.39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2.3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>
                              <a:solidFill>
                                <a:schemeClr val="tx1"/>
                              </a:solidFill>
                            </a:rPr>
                            <a:t>Gradient-based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93720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2">
                <a:extLst>
                  <a:ext uri="{FF2B5EF4-FFF2-40B4-BE49-F238E27FC236}">
                    <a16:creationId xmlns:a16="http://schemas.microsoft.com/office/drawing/2014/main" id="{4024F3F8-2B80-417E-AC7E-688A0AF576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8630109"/>
                  </p:ext>
                </p:extLst>
              </p:nvPr>
            </p:nvGraphicFramePr>
            <p:xfrm>
              <a:off x="376415" y="1845197"/>
              <a:ext cx="8390810" cy="3175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78162">
                      <a:extLst>
                        <a:ext uri="{9D8B030D-6E8A-4147-A177-3AD203B41FA5}">
                          <a16:colId xmlns:a16="http://schemas.microsoft.com/office/drawing/2014/main" val="773083595"/>
                        </a:ext>
                      </a:extLst>
                    </a:gridCol>
                    <a:gridCol w="1678162">
                      <a:extLst>
                        <a:ext uri="{9D8B030D-6E8A-4147-A177-3AD203B41FA5}">
                          <a16:colId xmlns:a16="http://schemas.microsoft.com/office/drawing/2014/main" val="1993780278"/>
                        </a:ext>
                      </a:extLst>
                    </a:gridCol>
                    <a:gridCol w="1678162">
                      <a:extLst>
                        <a:ext uri="{9D8B030D-6E8A-4147-A177-3AD203B41FA5}">
                          <a16:colId xmlns:a16="http://schemas.microsoft.com/office/drawing/2014/main" val="3037975720"/>
                        </a:ext>
                      </a:extLst>
                    </a:gridCol>
                    <a:gridCol w="1678162">
                      <a:extLst>
                        <a:ext uri="{9D8B030D-6E8A-4147-A177-3AD203B41FA5}">
                          <a16:colId xmlns:a16="http://schemas.microsoft.com/office/drawing/2014/main" val="55325945"/>
                        </a:ext>
                      </a:extLst>
                    </a:gridCol>
                    <a:gridCol w="1678162">
                      <a:extLst>
                        <a:ext uri="{9D8B030D-6E8A-4147-A177-3AD203B41FA5}">
                          <a16:colId xmlns:a16="http://schemas.microsoft.com/office/drawing/2014/main" val="4266553541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Model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Test acc (%)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Search Cost</a:t>
                          </a:r>
                        </a:p>
                        <a:p>
                          <a:pPr algn="ctr"/>
                          <a:r>
                            <a:rPr lang="en-US" sz="1600" dirty="0"/>
                            <a:t>(GPU days)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Params (M)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Search Method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08742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DARTS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82.46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3.4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>
                              <a:solidFill>
                                <a:schemeClr val="tx1"/>
                              </a:solidFill>
                            </a:rPr>
                            <a:t>Gradient-based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6317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SNAS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82.45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2.8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>
                              <a:solidFill>
                                <a:schemeClr val="tx1"/>
                              </a:solidFill>
                            </a:rPr>
                            <a:t>Gradient-based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13045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GNAS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81.62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3.4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>
                              <a:solidFill>
                                <a:schemeClr val="tx1"/>
                              </a:solidFill>
                            </a:rPr>
                            <a:t>Gradient-based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04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P-DARTS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82.51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3.6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>
                              <a:solidFill>
                                <a:schemeClr val="tx1"/>
                              </a:solidFill>
                            </a:rPr>
                            <a:t>Gradient-based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5728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PC-DARTS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83.10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3.6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>
                              <a:solidFill>
                                <a:schemeClr val="tx1"/>
                              </a:solidFill>
                            </a:rPr>
                            <a:t>Gradient-based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3355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362" t="-659016" r="-400725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83.48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3.8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>
                              <a:solidFill>
                                <a:schemeClr val="tx1"/>
                              </a:solidFill>
                            </a:rPr>
                            <a:t>Gradient-based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8039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TD-DARTS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81.39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2.3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>
                              <a:solidFill>
                                <a:schemeClr val="tx1"/>
                              </a:solidFill>
                            </a:rPr>
                            <a:t>Gradient-based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93720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754699-ED76-4B76-AF09-E9E053FCDB3E}"/>
              </a:ext>
            </a:extLst>
          </p:cNvPr>
          <p:cNvSpPr txBox="1"/>
          <p:nvPr/>
        </p:nvSpPr>
        <p:spPr>
          <a:xfrm>
            <a:off x="733425" y="970381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CIFAR-100 </a:t>
            </a:r>
            <a:r>
              <a:rPr lang="ko-KR" altLang="en-US" sz="2800" dirty="0"/>
              <a:t>데이터 세트에서 검색 및 훈련 결과</a:t>
            </a:r>
            <a:endParaRPr lang="en-US" altLang="ko-K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6ACE3-DB4B-456A-BFFB-196FFD7C7F69}"/>
              </a:ext>
            </a:extLst>
          </p:cNvPr>
          <p:cNvSpPr txBox="1"/>
          <p:nvPr/>
        </p:nvSpPr>
        <p:spPr>
          <a:xfrm>
            <a:off x="1371600" y="5234069"/>
            <a:ext cx="6648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더욱 복잡한 데이터 세트에서는 온도의 단순한 선형 감쇠법보다는 온도를 학습가능한 파라미터로 변환하여 해당 데이터 세트에 적합한 온도를 찾을 수 있도록 하는 것이 더욱 효과적일 수 있음</a:t>
            </a:r>
            <a:endParaRPr lang="en-US" dirty="0"/>
          </a:p>
        </p:txBody>
      </p:sp>
      <p:sp>
        <p:nvSpPr>
          <p:cNvPr id="20" name="CustomShape 2">
            <a:extLst>
              <a:ext uri="{FF2B5EF4-FFF2-40B4-BE49-F238E27FC236}">
                <a16:creationId xmlns:a16="http://schemas.microsoft.com/office/drawing/2014/main" id="{98FE648C-E151-4FC3-8516-57C83A721940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" name="TextShape 3">
            <a:extLst>
              <a:ext uri="{FF2B5EF4-FFF2-40B4-BE49-F238E27FC236}">
                <a16:creationId xmlns:a16="http://schemas.microsoft.com/office/drawing/2014/main" id="{385BE486-4217-4DDE-93C9-A86FF5C26E6E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27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8433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결론</a:t>
              </a:r>
              <a:endParaRPr lang="en-US" altLang="ko-KR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16683E-CAAA-4E33-8FB3-5D3D6CCF5967}"/>
              </a:ext>
            </a:extLst>
          </p:cNvPr>
          <p:cNvSpPr txBox="1"/>
          <p:nvPr/>
        </p:nvSpPr>
        <p:spPr>
          <a:xfrm>
            <a:off x="654120" y="1180287"/>
            <a:ext cx="80607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DARTS</a:t>
            </a:r>
            <a:r>
              <a:rPr lang="ko-KR" altLang="en-US" sz="2400" dirty="0">
                <a:latin typeface="times new"/>
              </a:rPr>
              <a:t>의 불일치 문제 완화</a:t>
            </a:r>
            <a:endParaRPr lang="en-US" altLang="ko-KR" sz="2400" dirty="0">
              <a:latin typeface="times new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"/>
              </a:rPr>
              <a:t>연속적으로 </a:t>
            </a:r>
            <a:r>
              <a:rPr lang="ko-KR" altLang="en-US" dirty="0" err="1">
                <a:latin typeface="times new"/>
              </a:rPr>
              <a:t>인코딩된</a:t>
            </a:r>
            <a:r>
              <a:rPr lang="ko-KR" altLang="en-US" dirty="0">
                <a:latin typeface="times new"/>
              </a:rPr>
              <a:t> 아키텍처와 최종 </a:t>
            </a:r>
            <a:r>
              <a:rPr lang="ko-KR" altLang="en-US" dirty="0" err="1">
                <a:latin typeface="times new"/>
              </a:rPr>
              <a:t>아키텍처간의</a:t>
            </a:r>
            <a:r>
              <a:rPr lang="ko-KR" altLang="en-US" dirty="0">
                <a:latin typeface="times new"/>
              </a:rPr>
              <a:t> 불일치 문제</a:t>
            </a:r>
            <a:endParaRPr lang="en-US" altLang="ko-KR" dirty="0">
              <a:latin typeface="times new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"/>
              </a:rPr>
              <a:t>논문에서는 </a:t>
            </a:r>
            <a:r>
              <a:rPr lang="ko-KR" altLang="en-US" dirty="0" err="1">
                <a:latin typeface="times new"/>
              </a:rPr>
              <a:t>소프트맥스</a:t>
            </a:r>
            <a:r>
              <a:rPr lang="ko-KR" altLang="en-US" dirty="0">
                <a:latin typeface="times new"/>
              </a:rPr>
              <a:t> 함수에 온도를 적용함으로써 완화가 가능할 것이라 예상 </a:t>
            </a:r>
            <a:r>
              <a:rPr lang="en-US" altLang="ko-KR" dirty="0">
                <a:latin typeface="times new"/>
              </a:rPr>
              <a:t>(“This could be alleviated by annealing the </a:t>
            </a:r>
            <a:r>
              <a:rPr lang="en-US" altLang="ko-KR" dirty="0" err="1">
                <a:latin typeface="times new"/>
              </a:rPr>
              <a:t>softmax</a:t>
            </a:r>
            <a:r>
              <a:rPr lang="en-US" altLang="ko-KR" dirty="0">
                <a:latin typeface="times new"/>
              </a:rPr>
              <a:t> temperature (with a suitable schedule) to enforce one-hot selection”) [DARTS]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  <a:latin typeface="times new"/>
              </a:rPr>
              <a:t>온도를 작은 값으로 조절함으로써 불일치 문제를 완화</a:t>
            </a:r>
            <a:endParaRPr lang="en-US" altLang="ko-KR" dirty="0">
              <a:solidFill>
                <a:srgbClr val="FF0000"/>
              </a:solidFill>
              <a:latin typeface="times new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times new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Exploration</a:t>
            </a:r>
            <a:r>
              <a:rPr lang="ko-KR" altLang="en-US" sz="2400" dirty="0">
                <a:latin typeface="times new"/>
              </a:rPr>
              <a:t> 및 </a:t>
            </a:r>
            <a:r>
              <a:rPr lang="en-US" altLang="ko-KR" sz="2400" dirty="0">
                <a:latin typeface="times new"/>
              </a:rPr>
              <a:t>Exploitation</a:t>
            </a:r>
            <a:r>
              <a:rPr lang="ko-KR" altLang="en-US" sz="2400" dirty="0">
                <a:latin typeface="times new"/>
              </a:rPr>
              <a:t> 조절</a:t>
            </a:r>
            <a:endParaRPr lang="en-US" altLang="ko-KR" sz="2400" dirty="0">
              <a:latin typeface="times new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  <a:latin typeface="times new"/>
              </a:rPr>
              <a:t>온도를 </a:t>
            </a:r>
            <a:r>
              <a:rPr lang="en-US" altLang="ko-KR" dirty="0">
                <a:solidFill>
                  <a:srgbClr val="FF0000"/>
                </a:solidFill>
                <a:latin typeface="times new"/>
              </a:rPr>
              <a:t>10</a:t>
            </a:r>
            <a:r>
              <a:rPr lang="ko-KR" altLang="en-US" dirty="0">
                <a:solidFill>
                  <a:srgbClr val="FF0000"/>
                </a:solidFill>
                <a:latin typeface="times new"/>
              </a:rPr>
              <a:t>에서 </a:t>
            </a:r>
            <a:r>
              <a:rPr lang="en-US" altLang="ko-KR" dirty="0">
                <a:solidFill>
                  <a:srgbClr val="FF0000"/>
                </a:solidFill>
                <a:latin typeface="times new"/>
              </a:rPr>
              <a:t>0.1</a:t>
            </a:r>
            <a:r>
              <a:rPr lang="ko-KR" altLang="en-US" dirty="0">
                <a:solidFill>
                  <a:srgbClr val="FF0000"/>
                </a:solidFill>
                <a:latin typeface="times new"/>
              </a:rPr>
              <a:t>로 낮춤으로써 검색 초기에 더 풍부한 검색을 하도록 설정하였음</a:t>
            </a:r>
            <a:endParaRPr lang="en-US" altLang="ko-KR" dirty="0">
              <a:solidFill>
                <a:srgbClr val="FF0000"/>
              </a:solidFill>
              <a:latin typeface="times new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times new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latin typeface="times new"/>
              </a:rPr>
              <a:t>개선 사항 및 향후 연구 방향</a:t>
            </a:r>
            <a:endParaRPr lang="en-US" altLang="ko-KR" dirty="0">
              <a:solidFill>
                <a:srgbClr val="FF0000"/>
              </a:solidFill>
              <a:latin typeface="times new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"/>
              </a:rPr>
              <a:t>DARTS</a:t>
            </a:r>
            <a:r>
              <a:rPr lang="ko-KR" altLang="en-US" dirty="0">
                <a:latin typeface="times new"/>
              </a:rPr>
              <a:t>를 표방한 다른 알고리즘에 </a:t>
            </a:r>
            <a:r>
              <a:rPr lang="ko-KR" altLang="en-US" dirty="0" err="1">
                <a:latin typeface="times new"/>
              </a:rPr>
              <a:t>적용가능할</a:t>
            </a:r>
            <a:r>
              <a:rPr lang="ko-KR" altLang="en-US" dirty="0">
                <a:latin typeface="times new"/>
              </a:rPr>
              <a:t> 것</a:t>
            </a:r>
            <a:endParaRPr lang="en-US" altLang="ko-KR" dirty="0">
              <a:latin typeface="times new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"/>
              </a:rPr>
              <a:t>선형 감쇠가 아닌 다른 방법으로 접근 가능</a:t>
            </a:r>
            <a:endParaRPr lang="en-US" altLang="ko-KR" dirty="0">
              <a:latin typeface="times new"/>
            </a:endParaRPr>
          </a:p>
        </p:txBody>
      </p:sp>
      <p:sp>
        <p:nvSpPr>
          <p:cNvPr id="19" name="CustomShape 2">
            <a:extLst>
              <a:ext uri="{FF2B5EF4-FFF2-40B4-BE49-F238E27FC236}">
                <a16:creationId xmlns:a16="http://schemas.microsoft.com/office/drawing/2014/main" id="{DD4EEE21-6480-450E-B801-AEC46B958021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TextShape 3">
            <a:extLst>
              <a:ext uri="{FF2B5EF4-FFF2-40B4-BE49-F238E27FC236}">
                <a16:creationId xmlns:a16="http://schemas.microsoft.com/office/drawing/2014/main" id="{F1931728-434A-449F-9BD7-C1F54C45A40C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28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2015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참고 문헌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490D29-87FB-4E4A-A530-C04893EEDC58}"/>
              </a:ext>
            </a:extLst>
          </p:cNvPr>
          <p:cNvSpPr txBox="1"/>
          <p:nvPr/>
        </p:nvSpPr>
        <p:spPr>
          <a:xfrm>
            <a:off x="338658" y="1228163"/>
            <a:ext cx="846632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DARTS: Differentiable Architecture Search </a:t>
            </a:r>
            <a:r>
              <a:rPr lang="en-US" altLang="ko-KR" dirty="0">
                <a:hlinkClick r:id="rId5"/>
              </a:rPr>
              <a:t>https://arxiv.org/abs/1806.09055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Differentiable Architecture Search with Ensemble Gumbel-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Lucida Grande"/>
              </a:rPr>
              <a:t>Softmax</a:t>
            </a: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  <a:r>
              <a:rPr lang="en-US" altLang="ko-KR" dirty="0">
                <a:hlinkClick r:id="rId6"/>
              </a:rPr>
              <a:t>https://arxiv.org/abs/1905.01786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Categorical Reparameterization with Gumbel-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Lucida Grande"/>
              </a:rPr>
              <a:t>Softmax</a:t>
            </a:r>
            <a:r>
              <a:rPr lang="en-US" b="1" dirty="0">
                <a:solidFill>
                  <a:srgbClr val="000000"/>
                </a:solidFill>
                <a:latin typeface="Lucida Grande"/>
              </a:rPr>
              <a:t> </a:t>
            </a:r>
            <a:r>
              <a:rPr lang="en-US" altLang="ko-KR" dirty="0">
                <a:hlinkClick r:id="rId7"/>
              </a:rPr>
              <a:t>https://arxiv.org/abs/1611.01144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Fair DARTS: Eliminating Unfair Advantages in Differentiable Architecture Search</a:t>
            </a:r>
            <a:r>
              <a:rPr lang="en-US" b="1" dirty="0">
                <a:solidFill>
                  <a:srgbClr val="000000"/>
                </a:solidFill>
                <a:latin typeface="Lucida Grande"/>
              </a:rPr>
              <a:t> 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  <a:hlinkClick r:id="rId8"/>
              </a:rPr>
              <a:t>https://arxiv.org/abs/1911.12126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Lucida Grand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β-DARTS: Beta-Decay Regularization for Differentiable Architecture Search 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  <a:hlinkClick r:id="rId9"/>
              </a:rPr>
              <a:t>https://arxiv.org/abs/2203.01665</a:t>
            </a:r>
            <a:r>
              <a:rPr lang="en-US" dirty="0">
                <a:solidFill>
                  <a:srgbClr val="000000"/>
                </a:solidFill>
                <a:latin typeface="Lucida Grande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0" dirty="0">
              <a:solidFill>
                <a:srgbClr val="000000"/>
              </a:solidFill>
              <a:effectLst/>
              <a:latin typeface="Lucida Grand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000000"/>
                </a:solidFill>
                <a:effectLst/>
                <a:latin typeface="Lucida Grande"/>
              </a:rPr>
              <a:t>AutoML</a:t>
            </a: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: A Survey of the State-of-the-Art 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  <a:hlinkClick r:id="rId10"/>
              </a:rPr>
              <a:t>https://arxiv.org/abs/1908.00709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00"/>
              </a:solidFill>
              <a:latin typeface="Lucida Grand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Neural Architecture Search: A Survey 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  <a:hlinkClick r:id="rId11"/>
              </a:rPr>
              <a:t>https://arxiv.org/abs/1808.05377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A3BD18D4-DAEE-49F9-A548-47076AE4143B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TextShape 3">
            <a:extLst>
              <a:ext uri="{FF2B5EF4-FFF2-40B4-BE49-F238E27FC236}">
                <a16:creationId xmlns:a16="http://schemas.microsoft.com/office/drawing/2014/main" id="{6BFB56A3-6677-41B4-AD1D-7F718DBBBD85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29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882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요약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D3C938-8766-4984-BFD1-E48A2ABC2C0D}"/>
              </a:ext>
            </a:extLst>
          </p:cNvPr>
          <p:cNvSpPr txBox="1"/>
          <p:nvPr/>
        </p:nvSpPr>
        <p:spPr>
          <a:xfrm>
            <a:off x="654120" y="2444640"/>
            <a:ext cx="80692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미분 가능 아키텍처 검색</a:t>
            </a:r>
            <a:r>
              <a:rPr lang="en-US" altLang="ko-KR" sz="2400" dirty="0"/>
              <a:t>(DARTS)</a:t>
            </a:r>
            <a:r>
              <a:rPr lang="ko-KR" altLang="en-US" sz="2400" dirty="0"/>
              <a:t>가 가진 불일치 문제를 완화</a:t>
            </a:r>
            <a:endParaRPr lang="en-US" altLang="ko-KR" sz="2400" dirty="0"/>
          </a:p>
          <a:p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아키텍처 검색시에 탐색할 양을 조절가능한 파라미터 추가</a:t>
            </a:r>
            <a:endParaRPr lang="en-US" altLang="ko-KR" sz="2400" dirty="0"/>
          </a:p>
          <a:p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CIFAR-10</a:t>
            </a:r>
            <a:r>
              <a:rPr lang="ko-KR" altLang="en-US" sz="2400" dirty="0"/>
              <a:t> 데이터 세트에서 테스트 정확도 </a:t>
            </a:r>
            <a:r>
              <a:rPr lang="en-US" altLang="ko-KR" sz="2400" dirty="0"/>
              <a:t>97.37%</a:t>
            </a:r>
            <a:r>
              <a:rPr lang="ko-KR" altLang="en-US" sz="2400" dirty="0"/>
              <a:t>를 기록하여 기존의 </a:t>
            </a:r>
            <a:r>
              <a:rPr lang="en-US" altLang="ko-KR" sz="2400" dirty="0"/>
              <a:t>DARTS </a:t>
            </a:r>
            <a:r>
              <a:rPr lang="ko-KR" altLang="en-US" sz="2400" dirty="0"/>
              <a:t>알고리즘 보다 </a:t>
            </a:r>
            <a:r>
              <a:rPr lang="en-US" altLang="ko-KR" sz="2400" dirty="0"/>
              <a:t>0.13%p </a:t>
            </a:r>
            <a:r>
              <a:rPr lang="ko-KR" altLang="en-US" sz="2400" dirty="0"/>
              <a:t>높은 정확도</a:t>
            </a:r>
            <a:endParaRPr lang="en-US" altLang="ko-KR" dirty="0"/>
          </a:p>
        </p:txBody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8A155FF4-8118-47D3-A415-99A7C76D7390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" name="TextShape 3">
            <a:extLst>
              <a:ext uri="{FF2B5EF4-FFF2-40B4-BE49-F238E27FC236}">
                <a16:creationId xmlns:a16="http://schemas.microsoft.com/office/drawing/2014/main" id="{0CD042B5-A93D-4D0B-AE24-1CFD1E3B3BFA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3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6B53ED-E0D7-4373-B338-54C324F08559}"/>
              </a:ext>
            </a:extLst>
          </p:cNvPr>
          <p:cNvSpPr txBox="1"/>
          <p:nvPr/>
        </p:nvSpPr>
        <p:spPr>
          <a:xfrm>
            <a:off x="569880" y="1320916"/>
            <a:ext cx="506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본 연구가 기여한 내용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852733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360" y="6419913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28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8149680" y="6263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TextShape 3"/>
          <p:cNvSpPr txBox="1"/>
          <p:nvPr/>
        </p:nvSpPr>
        <p:spPr>
          <a:xfrm>
            <a:off x="8223310" y="640080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30</a:t>
            </a:fld>
            <a:endParaRPr lang="en-US" sz="1200" b="0" strike="noStrike" spc="-1" dirty="0">
              <a:latin typeface="Times New Roman"/>
            </a:endParaRPr>
          </a:p>
        </p:txBody>
      </p:sp>
      <p:grpSp>
        <p:nvGrpSpPr>
          <p:cNvPr id="830" name="Group 4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831" name="Group 5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832" name="Group 6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833" name="CustomShape 7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4" name="CustomShape 8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5" name="CustomShape 9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6" name="CustomShape 10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837" name="Picture 34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838" name="Picture 29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839" name="CustomShape 11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lnSpcReduction="10000"/>
            </a:bodyPr>
            <a:lstStyle/>
            <a:p>
              <a:pPr>
                <a:lnSpc>
                  <a:spcPct val="90000"/>
                </a:lnSpc>
              </a:pPr>
              <a:endParaRPr lang="en-US" sz="3300" b="0" strike="noStrike" spc="-1" dirty="0">
                <a:latin typeface="Arial"/>
              </a:endParaRP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414DAC9-0035-42BA-9297-C2460C36E345}"/>
              </a:ext>
            </a:extLst>
          </p:cNvPr>
          <p:cNvSpPr txBox="1">
            <a:spLocks/>
          </p:cNvSpPr>
          <p:nvPr/>
        </p:nvSpPr>
        <p:spPr>
          <a:xfrm>
            <a:off x="2612392" y="2601691"/>
            <a:ext cx="3918856" cy="1872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5400" dirty="0">
                <a:latin typeface="+mj-ea"/>
                <a:ea typeface="+mj-ea"/>
                <a:cs typeface="Times New Roman" pitchFamily="18" charset="0"/>
              </a:rPr>
              <a:t>감사합니다</a:t>
            </a:r>
            <a:endParaRPr lang="en-US" altLang="ko-KR" sz="5400" dirty="0">
              <a:latin typeface="+mj-ea"/>
              <a:ea typeface="+mj-ea"/>
              <a:cs typeface="Times New Roman" pitchFamily="18" charset="0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dirty="0">
                <a:latin typeface="+mj-ea"/>
                <a:ea typeface="+mj-ea"/>
                <a:cs typeface="Times New Roman" pitchFamily="18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305523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360" y="6419913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28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8149680" y="6263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TextShape 3"/>
          <p:cNvSpPr txBox="1"/>
          <p:nvPr/>
        </p:nvSpPr>
        <p:spPr>
          <a:xfrm>
            <a:off x="8223310" y="640080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31</a:t>
            </a:fld>
            <a:endParaRPr lang="en-US" sz="1200" b="0" strike="noStrike" spc="-1" dirty="0">
              <a:latin typeface="Times New Roman"/>
            </a:endParaRPr>
          </a:p>
        </p:txBody>
      </p:sp>
      <p:grpSp>
        <p:nvGrpSpPr>
          <p:cNvPr id="830" name="Group 4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831" name="Group 5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832" name="Group 6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833" name="CustomShape 7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4" name="CustomShape 8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5" name="CustomShape 9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6" name="CustomShape 10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837" name="Picture 34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838" name="Picture 29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839" name="CustomShape 11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lnSpcReduction="10000"/>
            </a:bodyPr>
            <a:lstStyle/>
            <a:p>
              <a:pPr>
                <a:lnSpc>
                  <a:spcPct val="90000"/>
                </a:lnSpc>
              </a:pPr>
              <a:endParaRPr lang="en-US" sz="3300" b="0" strike="noStrike" spc="-1" dirty="0">
                <a:latin typeface="Arial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D874CA4-E3B5-45F0-B129-7757DB96E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09521"/>
            <a:ext cx="9144000" cy="42970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FB4178B-0B20-4C2B-9873-0BB4C7394BC5}"/>
              </a:ext>
            </a:extLst>
          </p:cNvPr>
          <p:cNvSpPr txBox="1"/>
          <p:nvPr/>
        </p:nvSpPr>
        <p:spPr>
          <a:xfrm>
            <a:off x="485775" y="929173"/>
            <a:ext cx="7737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TD-DARTS</a:t>
            </a:r>
            <a:r>
              <a:rPr lang="ko-KR" altLang="en-US" sz="2800" b="1" dirty="0"/>
              <a:t>의 </a:t>
            </a:r>
            <a:r>
              <a:rPr lang="en-US" altLang="ko-KR" sz="2800" b="1" dirty="0"/>
              <a:t>Normal cell 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55050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360" y="6419913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28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8149680" y="6263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TextShape 3"/>
          <p:cNvSpPr txBox="1"/>
          <p:nvPr/>
        </p:nvSpPr>
        <p:spPr>
          <a:xfrm>
            <a:off x="8223310" y="640080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32</a:t>
            </a:fld>
            <a:endParaRPr lang="en-US" sz="1200" b="0" strike="noStrike" spc="-1" dirty="0">
              <a:latin typeface="Times New Roman"/>
            </a:endParaRPr>
          </a:p>
        </p:txBody>
      </p:sp>
      <p:grpSp>
        <p:nvGrpSpPr>
          <p:cNvPr id="830" name="Group 4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831" name="Group 5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832" name="Group 6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833" name="CustomShape 7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4" name="CustomShape 8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5" name="CustomShape 9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6" name="CustomShape 10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837" name="Picture 34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838" name="Picture 29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839" name="CustomShape 11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lnSpcReduction="10000"/>
            </a:bodyPr>
            <a:lstStyle/>
            <a:p>
              <a:pPr>
                <a:lnSpc>
                  <a:spcPct val="90000"/>
                </a:lnSpc>
              </a:pPr>
              <a:endParaRPr lang="en-US" sz="3300" b="0" strike="noStrike" spc="-1" dirty="0">
                <a:latin typeface="Arial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73B8ED-7F37-47A6-A506-370714A0EDEB}"/>
              </a:ext>
            </a:extLst>
          </p:cNvPr>
          <p:cNvSpPr txBox="1"/>
          <p:nvPr/>
        </p:nvSpPr>
        <p:spPr>
          <a:xfrm>
            <a:off x="485775" y="929173"/>
            <a:ext cx="7737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TD-DARTS</a:t>
            </a:r>
            <a:r>
              <a:rPr lang="ko-KR" altLang="en-US" sz="2800" b="1" dirty="0"/>
              <a:t>의 </a:t>
            </a:r>
            <a:r>
              <a:rPr lang="en-US" altLang="ko-KR" sz="2800" b="1" dirty="0"/>
              <a:t>Reduction cell </a:t>
            </a:r>
            <a:endParaRPr lang="ko-KR" altLang="en-US" sz="2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F5A37E-F9E5-4AAF-B392-3F3F9FE21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53386"/>
            <a:ext cx="9144000" cy="368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21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360" y="6419913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28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8149680" y="6263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TextShape 3"/>
          <p:cNvSpPr txBox="1"/>
          <p:nvPr/>
        </p:nvSpPr>
        <p:spPr>
          <a:xfrm>
            <a:off x="8223310" y="640080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33</a:t>
            </a:fld>
            <a:endParaRPr lang="en-US" sz="1200" b="0" strike="noStrike" spc="-1" dirty="0">
              <a:latin typeface="Times New Roman"/>
            </a:endParaRPr>
          </a:p>
        </p:txBody>
      </p:sp>
      <p:grpSp>
        <p:nvGrpSpPr>
          <p:cNvPr id="830" name="Group 4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831" name="Group 5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832" name="Group 6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833" name="CustomShape 7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4" name="CustomShape 8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5" name="CustomShape 9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6" name="CustomShape 10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837" name="Picture 34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838" name="Picture 29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839" name="CustomShape 11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lnSpcReduction="10000"/>
            </a:bodyPr>
            <a:lstStyle/>
            <a:p>
              <a:pPr>
                <a:lnSpc>
                  <a:spcPct val="90000"/>
                </a:lnSpc>
              </a:pPr>
              <a:endParaRPr lang="en-US" sz="3300" b="0" strike="noStrike" spc="-1" dirty="0">
                <a:latin typeface="Arial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135DB33-A377-4486-AA32-ED03218E41C1}"/>
              </a:ext>
            </a:extLst>
          </p:cNvPr>
          <p:cNvSpPr txBox="1"/>
          <p:nvPr/>
        </p:nvSpPr>
        <p:spPr>
          <a:xfrm>
            <a:off x="485775" y="929173"/>
            <a:ext cx="7737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DARTS</a:t>
            </a:r>
            <a:r>
              <a:rPr lang="ko-KR" altLang="en-US" sz="2800" b="1" dirty="0"/>
              <a:t>의 </a:t>
            </a:r>
            <a:r>
              <a:rPr lang="en-US" altLang="ko-KR" sz="2800" b="1" dirty="0"/>
              <a:t>Normal cell </a:t>
            </a:r>
            <a:endParaRPr lang="ko-KR" altLang="en-US" sz="2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93D59E-A5A7-45C7-8A41-ABB8D1CB0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0" y="1691420"/>
            <a:ext cx="9144000" cy="434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33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360" y="6419913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28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8149680" y="6263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TextShape 3"/>
          <p:cNvSpPr txBox="1"/>
          <p:nvPr/>
        </p:nvSpPr>
        <p:spPr>
          <a:xfrm>
            <a:off x="8223310" y="640080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34</a:t>
            </a:fld>
            <a:endParaRPr lang="en-US" sz="1200" b="0" strike="noStrike" spc="-1" dirty="0">
              <a:latin typeface="Times New Roman"/>
            </a:endParaRPr>
          </a:p>
        </p:txBody>
      </p:sp>
      <p:grpSp>
        <p:nvGrpSpPr>
          <p:cNvPr id="830" name="Group 4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831" name="Group 5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832" name="Group 6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833" name="CustomShape 7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4" name="CustomShape 8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5" name="CustomShape 9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6" name="CustomShape 10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837" name="Picture 34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838" name="Picture 29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839" name="CustomShape 11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lnSpcReduction="10000"/>
            </a:bodyPr>
            <a:lstStyle/>
            <a:p>
              <a:pPr>
                <a:lnSpc>
                  <a:spcPct val="90000"/>
                </a:lnSpc>
              </a:pPr>
              <a:endParaRPr lang="en-US" sz="3300" b="0" strike="noStrike" spc="-1" dirty="0">
                <a:latin typeface="Arial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02864A3-9FF8-4445-9819-C73370832402}"/>
              </a:ext>
            </a:extLst>
          </p:cNvPr>
          <p:cNvSpPr txBox="1"/>
          <p:nvPr/>
        </p:nvSpPr>
        <p:spPr>
          <a:xfrm>
            <a:off x="485775" y="929173"/>
            <a:ext cx="7737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DARTS</a:t>
            </a:r>
            <a:r>
              <a:rPr lang="ko-KR" altLang="en-US" sz="2800" b="1" dirty="0"/>
              <a:t>의 </a:t>
            </a:r>
            <a:r>
              <a:rPr lang="en-US" altLang="ko-KR" sz="2800" b="1" dirty="0"/>
              <a:t>Reduction cell </a:t>
            </a:r>
            <a:endParaRPr lang="ko-KR" altLang="en-US" sz="2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D656EC-C6F1-458E-B385-9B03CE6B5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09669"/>
            <a:ext cx="9144000" cy="389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91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자동화된 머신 러닝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3600" spc="-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AutoML</a:t>
              </a: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(1/4)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4838F0-DAE2-4DD3-92A2-31FF42866560}"/>
              </a:ext>
            </a:extLst>
          </p:cNvPr>
          <p:cNvSpPr txBox="1"/>
          <p:nvPr/>
        </p:nvSpPr>
        <p:spPr>
          <a:xfrm>
            <a:off x="569880" y="5004566"/>
            <a:ext cx="8208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머신 러닝 알고리즘을 개발할 시에 반복되는 작업을 자동화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/>
              <a:t>특징 추출</a:t>
            </a:r>
            <a:r>
              <a:rPr lang="en-US" altLang="ko-KR" dirty="0"/>
              <a:t>, </a:t>
            </a:r>
            <a:r>
              <a:rPr lang="ko-KR" altLang="en-US" dirty="0"/>
              <a:t>모델 생성</a:t>
            </a:r>
            <a:r>
              <a:rPr lang="en-US" altLang="ko-KR" dirty="0"/>
              <a:t>, </a:t>
            </a:r>
            <a:r>
              <a:rPr lang="ko-KR" altLang="en-US" dirty="0"/>
              <a:t>미세 조정</a:t>
            </a:r>
            <a:r>
              <a:rPr lang="en-US" altLang="ko-KR" dirty="0"/>
              <a:t>(fine-tuning),</a:t>
            </a:r>
            <a:r>
              <a:rPr lang="ko-KR" altLang="en-US" dirty="0"/>
              <a:t> 모델 배포 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 설계 작업의 효율성 개선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 개발 비용 절감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 개발 시간 최소화</a:t>
            </a:r>
            <a:endParaRPr lang="en-US" altLang="ko-KR" dirty="0"/>
          </a:p>
        </p:txBody>
      </p:sp>
      <p:sp>
        <p:nvSpPr>
          <p:cNvPr id="21" name="CustomShape 2">
            <a:extLst>
              <a:ext uri="{FF2B5EF4-FFF2-40B4-BE49-F238E27FC236}">
                <a16:creationId xmlns:a16="http://schemas.microsoft.com/office/drawing/2014/main" id="{4B28E6C4-ABB5-4D89-993A-7105B87BBADE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TextShape 3">
            <a:extLst>
              <a:ext uri="{FF2B5EF4-FFF2-40B4-BE49-F238E27FC236}">
                <a16:creationId xmlns:a16="http://schemas.microsoft.com/office/drawing/2014/main" id="{268030A3-F15C-45F8-9599-DEFB07619C14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4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4D09AE-7DB3-4635-9ED3-3466AEF87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9" y="928316"/>
            <a:ext cx="9006711" cy="392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49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자동화된 머신 러닝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3600" spc="-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AutoML</a:t>
              </a: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(2/4)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7820" y="944880"/>
            <a:ext cx="820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HPO : </a:t>
            </a:r>
            <a:r>
              <a:rPr lang="en-US" altLang="ko-K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</a:t>
            </a:r>
            <a:endParaRPr lang="ko-KR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ustomShape 2">
            <a:extLst>
              <a:ext uri="{FF2B5EF4-FFF2-40B4-BE49-F238E27FC236}">
                <a16:creationId xmlns:a16="http://schemas.microsoft.com/office/drawing/2014/main" id="{045B7E7C-90C6-4234-B462-57C22F0F857D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TextShape 3">
            <a:extLst>
              <a:ext uri="{FF2B5EF4-FFF2-40B4-BE49-F238E27FC236}">
                <a16:creationId xmlns:a16="http://schemas.microsoft.com/office/drawing/2014/main" id="{A16DC18B-6DF1-4944-B9A4-52AB13D18DE7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5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348E3A4-5976-4BB3-8760-B9219D0B0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754" y="2045178"/>
            <a:ext cx="6484349" cy="424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50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자동화된 머신 러닝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3600" spc="-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AutoML</a:t>
              </a: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(3/4)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7640" y="1200342"/>
            <a:ext cx="820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 : Neural Architecture Search</a:t>
            </a:r>
            <a:endParaRPr lang="ko-KR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8B6C719-B6FC-48D2-9E14-E712E1591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0" y="2378718"/>
            <a:ext cx="7980642" cy="14049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43A654-EE7A-4844-BE37-0308BDAFC13C}"/>
              </a:ext>
            </a:extLst>
          </p:cNvPr>
          <p:cNvSpPr txBox="1"/>
          <p:nvPr/>
        </p:nvSpPr>
        <p:spPr>
          <a:xfrm>
            <a:off x="1660468" y="4379607"/>
            <a:ext cx="58227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검색 공간을 설정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자신만의 검색 전략을 통해 모델 아키텍처 생성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해당 모델 아키텍처의 성능 평가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성능 평가를 통해 검색 전략을 업데이트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결과 아키텍처의 실제 테스트</a:t>
            </a:r>
            <a:endParaRPr lang="en-US" altLang="ko-KR" dirty="0"/>
          </a:p>
        </p:txBody>
      </p:sp>
      <p:sp>
        <p:nvSpPr>
          <p:cNvPr id="20" name="CustomShape 2">
            <a:extLst>
              <a:ext uri="{FF2B5EF4-FFF2-40B4-BE49-F238E27FC236}">
                <a16:creationId xmlns:a16="http://schemas.microsoft.com/office/drawing/2014/main" id="{27B1AA8C-7838-4DC6-84B7-3B13B03CDC3F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" name="TextShape 3">
            <a:extLst>
              <a:ext uri="{FF2B5EF4-FFF2-40B4-BE49-F238E27FC236}">
                <a16:creationId xmlns:a16="http://schemas.microsoft.com/office/drawing/2014/main" id="{08F8754D-1B61-4E4F-90D1-69EF933477EF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6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8469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자동화된 머신 러닝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3600" spc="-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AutoML</a:t>
              </a: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(4/4)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B48BDE-E7E5-4959-8247-00DBA35A6556}"/>
              </a:ext>
            </a:extLst>
          </p:cNvPr>
          <p:cNvGrpSpPr/>
          <p:nvPr/>
        </p:nvGrpSpPr>
        <p:grpSpPr>
          <a:xfrm>
            <a:off x="0" y="2139503"/>
            <a:ext cx="9086580" cy="3910061"/>
            <a:chOff x="-156635" y="2267663"/>
            <a:chExt cx="9243035" cy="39100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D686F99-E17D-488C-9440-464889522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682" y="2873071"/>
              <a:ext cx="3294696" cy="164657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837D19C-5659-42A8-A754-1920B255E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682" y="4705782"/>
              <a:ext cx="3595261" cy="147194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6E866A-AEB5-49A8-9761-5E36F9444F17}"/>
                </a:ext>
              </a:extLst>
            </p:cNvPr>
            <p:cNvSpPr txBox="1"/>
            <p:nvPr/>
          </p:nvSpPr>
          <p:spPr>
            <a:xfrm>
              <a:off x="-156635" y="2267663"/>
              <a:ext cx="2962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검색 공간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3B05CD-7379-47C1-8BF2-03D56A396F0B}"/>
                </a:ext>
              </a:extLst>
            </p:cNvPr>
            <p:cNvSpPr txBox="1"/>
            <p:nvPr/>
          </p:nvSpPr>
          <p:spPr>
            <a:xfrm>
              <a:off x="3090681" y="2295378"/>
              <a:ext cx="2962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모델 아키텍처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B476C2-8978-4B1B-8476-CFC46F574EAD}"/>
                </a:ext>
              </a:extLst>
            </p:cNvPr>
            <p:cNvSpPr txBox="1"/>
            <p:nvPr/>
          </p:nvSpPr>
          <p:spPr>
            <a:xfrm>
              <a:off x="6124125" y="2293163"/>
              <a:ext cx="2962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성능 평가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757260E-626C-487F-95BF-AABF5A4536D7}"/>
                </a:ext>
              </a:extLst>
            </p:cNvPr>
            <p:cNvSpPr txBox="1"/>
            <p:nvPr/>
          </p:nvSpPr>
          <p:spPr>
            <a:xfrm>
              <a:off x="6124125" y="3511691"/>
              <a:ext cx="2962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96.85%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FA81BF-AD01-44E5-81EE-B5225B0494B8}"/>
                </a:ext>
              </a:extLst>
            </p:cNvPr>
            <p:cNvSpPr txBox="1"/>
            <p:nvPr/>
          </p:nvSpPr>
          <p:spPr>
            <a:xfrm>
              <a:off x="6124125" y="5254588"/>
              <a:ext cx="2962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96.63%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E0C8450-4C44-4A8F-9735-83A0040CE085}"/>
              </a:ext>
            </a:extLst>
          </p:cNvPr>
          <p:cNvSpPr txBox="1"/>
          <p:nvPr/>
        </p:nvSpPr>
        <p:spPr>
          <a:xfrm>
            <a:off x="569880" y="1013978"/>
            <a:ext cx="7726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Example: </a:t>
            </a:r>
            <a:r>
              <a:rPr lang="ko-KR" altLang="en-US" sz="2800" b="1" dirty="0"/>
              <a:t>신경망 아키텍처 검색 과정</a:t>
            </a:r>
          </a:p>
        </p:txBody>
      </p:sp>
      <p:sp>
        <p:nvSpPr>
          <p:cNvPr id="26" name="CustomShape 2">
            <a:extLst>
              <a:ext uri="{FF2B5EF4-FFF2-40B4-BE49-F238E27FC236}">
                <a16:creationId xmlns:a16="http://schemas.microsoft.com/office/drawing/2014/main" id="{895DDC0E-DA7C-4B45-A393-3AE6E7D429CE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TextShape 3">
            <a:extLst>
              <a:ext uri="{FF2B5EF4-FFF2-40B4-BE49-F238E27FC236}">
                <a16:creationId xmlns:a16="http://schemas.microsoft.com/office/drawing/2014/main" id="{9F06B823-C045-4999-B027-88AB8D21FF07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7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20EA86-B8EC-4969-9CBD-9DCC9A3A2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859" y="3111141"/>
            <a:ext cx="2348676" cy="294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33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미분가능 아키텍처 검색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(DARTS) (1/8)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7281FD-D73F-4B35-9365-D72BA5142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05" y="967170"/>
            <a:ext cx="8077629" cy="38007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4FA33D-4B68-4E73-ACCB-628E4DD7FE51}"/>
              </a:ext>
            </a:extLst>
          </p:cNvPr>
          <p:cNvSpPr txBox="1"/>
          <p:nvPr/>
        </p:nvSpPr>
        <p:spPr>
          <a:xfrm>
            <a:off x="1014231" y="5153298"/>
            <a:ext cx="7115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NAS</a:t>
            </a:r>
            <a:r>
              <a:rPr lang="ko-KR" altLang="en-US" dirty="0"/>
              <a:t>를 유향 </a:t>
            </a:r>
            <a:r>
              <a:rPr lang="ko-KR" altLang="en-US" dirty="0" err="1"/>
              <a:t>비순환</a:t>
            </a:r>
            <a:r>
              <a:rPr lang="ko-KR" altLang="en-US" dirty="0"/>
              <a:t> 그래프 </a:t>
            </a:r>
            <a:r>
              <a:rPr lang="en-US" altLang="ko-KR" dirty="0"/>
              <a:t>(DAG; Directed Acyclic Graph)</a:t>
            </a:r>
            <a:r>
              <a:rPr lang="ko-KR" altLang="en-US" dirty="0"/>
              <a:t>로 표현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노드는 입출력</a:t>
            </a:r>
            <a:r>
              <a:rPr lang="en-US" altLang="ko-KR" dirty="0"/>
              <a:t>, </a:t>
            </a:r>
            <a:r>
              <a:rPr lang="ko-KR" altLang="en-US" dirty="0"/>
              <a:t>간선은 연산자를 의미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검색은 </a:t>
            </a:r>
            <a:r>
              <a:rPr lang="en-US" altLang="ko-KR" dirty="0"/>
              <a:t>(a) 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시작하여 </a:t>
            </a:r>
            <a:r>
              <a:rPr lang="en-US" altLang="ko-KR" dirty="0"/>
              <a:t>(d) </a:t>
            </a:r>
            <a:r>
              <a:rPr lang="ko-KR" altLang="en-US" dirty="0"/>
              <a:t>에서 종료됨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EC2C63-92B9-465C-91B0-82AAE99F9049}"/>
              </a:ext>
            </a:extLst>
          </p:cNvPr>
          <p:cNvSpPr txBox="1"/>
          <p:nvPr/>
        </p:nvSpPr>
        <p:spPr>
          <a:xfrm>
            <a:off x="57240" y="6600036"/>
            <a:ext cx="9029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200" i="0" dirty="0">
                <a:solidFill>
                  <a:schemeClr val="bg1"/>
                </a:solidFill>
                <a:effectLst/>
                <a:latin typeface="Lucida Grande"/>
              </a:rPr>
              <a:t>출처</a:t>
            </a:r>
            <a:r>
              <a:rPr lang="en-US" altLang="ko-KR" sz="1200" i="0" dirty="0">
                <a:solidFill>
                  <a:schemeClr val="bg1"/>
                </a:solidFill>
                <a:effectLst/>
                <a:latin typeface="Lucida Grande"/>
              </a:rPr>
              <a:t>: </a:t>
            </a:r>
            <a:r>
              <a:rPr lang="en-US" sz="1200" i="0" dirty="0">
                <a:solidFill>
                  <a:schemeClr val="bg1"/>
                </a:solidFill>
                <a:effectLst/>
                <a:latin typeface="Lucida Grande"/>
              </a:rPr>
              <a:t>DARTS: Differentiable Architecture Search</a:t>
            </a:r>
          </a:p>
        </p:txBody>
      </p:sp>
      <p:sp>
        <p:nvSpPr>
          <p:cNvPr id="19" name="CustomShape 2">
            <a:extLst>
              <a:ext uri="{FF2B5EF4-FFF2-40B4-BE49-F238E27FC236}">
                <a16:creationId xmlns:a16="http://schemas.microsoft.com/office/drawing/2014/main" id="{4CA0A80D-F2DA-45A8-8330-3AF3A8B785FA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TextShape 3">
            <a:extLst>
              <a:ext uri="{FF2B5EF4-FFF2-40B4-BE49-F238E27FC236}">
                <a16:creationId xmlns:a16="http://schemas.microsoft.com/office/drawing/2014/main" id="{5C55BE78-0179-4148-B811-3BC6709BEED1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8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5684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미분가능 아키텍처 검색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(DARTS) (2/8)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A87A5E-4BF1-44C7-8773-D28E3FEA9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95" y="2041639"/>
            <a:ext cx="8564170" cy="19338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9247D0-FAE5-43BC-8F0A-1ECC0DC21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20" y="4018828"/>
            <a:ext cx="270599" cy="43737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1B9B7F6-0BAB-4BA8-8F69-10E169D8D71D}"/>
              </a:ext>
            </a:extLst>
          </p:cNvPr>
          <p:cNvSpPr txBox="1"/>
          <p:nvPr/>
        </p:nvSpPr>
        <p:spPr>
          <a:xfrm>
            <a:off x="915193" y="3975484"/>
            <a:ext cx="7342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"/>
              </a:rPr>
              <a:t>: </a:t>
            </a:r>
            <a:r>
              <a:rPr lang="ko-KR" altLang="en-US" sz="2400" dirty="0">
                <a:latin typeface="times new"/>
              </a:rPr>
              <a:t>내부 파라미터 </a:t>
            </a:r>
            <a:r>
              <a:rPr lang="ko-KR" altLang="en-US" sz="2400" dirty="0" err="1">
                <a:latin typeface="times new"/>
              </a:rPr>
              <a:t>학습률</a:t>
            </a:r>
            <a:r>
              <a:rPr lang="ko-KR" altLang="en-US" sz="2400" dirty="0">
                <a:latin typeface="times new"/>
              </a:rPr>
              <a:t> </a:t>
            </a:r>
            <a:r>
              <a:rPr lang="en-US" altLang="ko-KR" sz="2400" dirty="0">
                <a:latin typeface="times new"/>
              </a:rPr>
              <a:t>(0</a:t>
            </a:r>
            <a:r>
              <a:rPr lang="ko-KR" altLang="en-US" sz="2400" dirty="0">
                <a:latin typeface="times new"/>
              </a:rPr>
              <a:t>이면 </a:t>
            </a:r>
            <a:r>
              <a:rPr lang="en-US" altLang="ko-KR" sz="2400" dirty="0">
                <a:latin typeface="times new"/>
              </a:rPr>
              <a:t>1</a:t>
            </a:r>
            <a:r>
              <a:rPr lang="ko-KR" altLang="en-US" sz="2400" dirty="0">
                <a:latin typeface="times new"/>
              </a:rPr>
              <a:t>차 근사를 수행</a:t>
            </a:r>
            <a:r>
              <a:rPr lang="en-US" altLang="ko-KR" sz="2400" dirty="0">
                <a:latin typeface="times new"/>
              </a:rPr>
              <a:t>)</a:t>
            </a:r>
            <a:endParaRPr lang="ko-KR" altLang="en-US" sz="2400" dirty="0">
              <a:latin typeface="times new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0D6C06-D367-808C-2D5B-AC5E95D55FDF}"/>
              </a:ext>
            </a:extLst>
          </p:cNvPr>
          <p:cNvSpPr txBox="1"/>
          <p:nvPr/>
        </p:nvSpPr>
        <p:spPr>
          <a:xfrm>
            <a:off x="1448973" y="1045618"/>
            <a:ext cx="6245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times new"/>
              </a:rPr>
              <a:t>DARTS</a:t>
            </a:r>
            <a:r>
              <a:rPr lang="ko-KR" altLang="en-US" sz="3200" b="1" dirty="0">
                <a:latin typeface="times new"/>
              </a:rPr>
              <a:t>의 검색 알고리즘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7F1B92-5666-41F6-AA41-6D15E08984E8}"/>
              </a:ext>
            </a:extLst>
          </p:cNvPr>
          <p:cNvSpPr txBox="1"/>
          <p:nvPr/>
        </p:nvSpPr>
        <p:spPr>
          <a:xfrm>
            <a:off x="569880" y="4867446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혼합 간선</a:t>
            </a:r>
            <a:r>
              <a:rPr lang="en-US" altLang="ko-KR" dirty="0"/>
              <a:t>(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  <a:r>
              <a:rPr lang="en-US" altLang="ko-KR" dirty="0"/>
              <a:t>)</a:t>
            </a:r>
            <a:r>
              <a:rPr lang="ko-KR" altLang="en-US" dirty="0"/>
              <a:t>을 만든다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내</a:t>
            </a:r>
            <a:r>
              <a:rPr lang="en-US" altLang="ko-KR" dirty="0"/>
              <a:t>·</a:t>
            </a:r>
            <a:r>
              <a:rPr lang="ko-KR" altLang="en-US" dirty="0"/>
              <a:t>외부 파라미터를 학습시킨다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학습된 아키텍처 파라미터</a:t>
            </a:r>
            <a:r>
              <a:rPr lang="en-US" altLang="ko-KR" dirty="0"/>
              <a:t>(</a:t>
            </a:r>
            <a:r>
              <a:rPr lang="ko-KR" altLang="en-US" dirty="0"/>
              <a:t>외부 파라미터</a:t>
            </a:r>
            <a:r>
              <a:rPr lang="en-US" altLang="ko-KR" dirty="0"/>
              <a:t>)</a:t>
            </a:r>
            <a:r>
              <a:rPr lang="ko-KR" altLang="en-US" dirty="0"/>
              <a:t>로 아키텍처를 생성한다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생성된 아키텍처로 내부 파라미터를 초기화 시키고 </a:t>
            </a:r>
            <a:r>
              <a:rPr lang="ko-KR" altLang="en-US" dirty="0" err="1"/>
              <a:t>재학습한다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D9A358-11AB-42E4-ABC8-26B253041E4F}"/>
              </a:ext>
            </a:extLst>
          </p:cNvPr>
          <p:cNvSpPr txBox="1"/>
          <p:nvPr/>
        </p:nvSpPr>
        <p:spPr>
          <a:xfrm>
            <a:off x="57240" y="6600036"/>
            <a:ext cx="9029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200" i="0" dirty="0">
                <a:solidFill>
                  <a:schemeClr val="bg1"/>
                </a:solidFill>
                <a:effectLst/>
                <a:latin typeface="Lucida Grande"/>
              </a:rPr>
              <a:t>출처</a:t>
            </a:r>
            <a:r>
              <a:rPr lang="en-US" altLang="ko-KR" sz="1200" i="0" dirty="0">
                <a:solidFill>
                  <a:schemeClr val="bg1"/>
                </a:solidFill>
                <a:effectLst/>
                <a:latin typeface="Lucida Grande"/>
              </a:rPr>
              <a:t>: </a:t>
            </a:r>
            <a:r>
              <a:rPr lang="en-US" sz="1200" i="0" dirty="0">
                <a:solidFill>
                  <a:schemeClr val="bg1"/>
                </a:solidFill>
                <a:effectLst/>
                <a:latin typeface="Lucida Grande"/>
              </a:rPr>
              <a:t>DARTS: Differentiable Architecture Search</a:t>
            </a:r>
          </a:p>
        </p:txBody>
      </p:sp>
      <p:sp>
        <p:nvSpPr>
          <p:cNvPr id="20" name="CustomShape 2">
            <a:extLst>
              <a:ext uri="{FF2B5EF4-FFF2-40B4-BE49-F238E27FC236}">
                <a16:creationId xmlns:a16="http://schemas.microsoft.com/office/drawing/2014/main" id="{EEBFBB2C-9ACE-4D97-B63F-AFDCEDB58C3D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" name="TextShape 3">
            <a:extLst>
              <a:ext uri="{FF2B5EF4-FFF2-40B4-BE49-F238E27FC236}">
                <a16:creationId xmlns:a16="http://schemas.microsoft.com/office/drawing/2014/main" id="{9A1B1926-C6F2-4281-9DDE-F59C42F1BD00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9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4322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67413</TotalTime>
  <Words>2162</Words>
  <Application>Microsoft Office PowerPoint</Application>
  <PresentationFormat>화면 슬라이드 쇼(4:3)</PresentationFormat>
  <Paragraphs>482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6" baseType="lpstr">
      <vt:lpstr>DejaVu Sans</vt:lpstr>
      <vt:lpstr>Lucida Grande</vt:lpstr>
      <vt:lpstr>times new</vt:lpstr>
      <vt:lpstr>times new </vt:lpstr>
      <vt:lpstr>Arial</vt:lpstr>
      <vt:lpstr>Calibri</vt:lpstr>
      <vt:lpstr>Calibri Light</vt:lpstr>
      <vt:lpstr>Cambria Math</vt:lpstr>
      <vt:lpstr>Consolas</vt:lpstr>
      <vt:lpstr>Gigi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dwi ary</dc:creator>
  <dc:description/>
  <cp:lastModifiedBy>신 지용</cp:lastModifiedBy>
  <cp:revision>1425</cp:revision>
  <cp:lastPrinted>2021-06-14T00:51:48Z</cp:lastPrinted>
  <dcterms:created xsi:type="dcterms:W3CDTF">2018-11-22T08:09:53Z</dcterms:created>
  <dcterms:modified xsi:type="dcterms:W3CDTF">2023-01-09T17:39:09Z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24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25</vt:i4>
  </property>
</Properties>
</file>